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359" r:id="rId3"/>
    <p:sldId id="11862" r:id="rId4"/>
    <p:sldId id="11863" r:id="rId5"/>
    <p:sldId id="11897" r:id="rId6"/>
    <p:sldId id="11927" r:id="rId7"/>
    <p:sldId id="11931" r:id="rId8"/>
    <p:sldId id="11929" r:id="rId9"/>
    <p:sldId id="11930" r:id="rId10"/>
    <p:sldId id="11928" r:id="rId11"/>
    <p:sldId id="11933" r:id="rId12"/>
    <p:sldId id="11932" r:id="rId13"/>
    <p:sldId id="11918" r:id="rId14"/>
    <p:sldId id="11934" r:id="rId15"/>
    <p:sldId id="11936" r:id="rId17"/>
    <p:sldId id="11935" r:id="rId18"/>
    <p:sldId id="11937" r:id="rId19"/>
    <p:sldId id="11938" r:id="rId20"/>
    <p:sldId id="11901" r:id="rId21"/>
    <p:sldId id="11976" r:id="rId22"/>
    <p:sldId id="11977" r:id="rId23"/>
    <p:sldId id="11978" r:id="rId24"/>
    <p:sldId id="11979" r:id="rId25"/>
    <p:sldId id="11980" r:id="rId26"/>
    <p:sldId id="11981" r:id="rId27"/>
    <p:sldId id="11982" r:id="rId28"/>
    <p:sldId id="11983" r:id="rId29"/>
    <p:sldId id="11984" r:id="rId30"/>
    <p:sldId id="11949" r:id="rId31"/>
    <p:sldId id="11986" r:id="rId32"/>
    <p:sldId id="11987" r:id="rId33"/>
    <p:sldId id="11988" r:id="rId34"/>
    <p:sldId id="11989" r:id="rId35"/>
    <p:sldId id="11990" r:id="rId36"/>
    <p:sldId id="11991" r:id="rId37"/>
    <p:sldId id="11992" r:id="rId38"/>
    <p:sldId id="11995" r:id="rId39"/>
    <p:sldId id="11996" r:id="rId40"/>
    <p:sldId id="11993" r:id="rId41"/>
    <p:sldId id="11994" r:id="rId42"/>
    <p:sldId id="11997" r:id="rId43"/>
    <p:sldId id="11998" r:id="rId44"/>
    <p:sldId id="11999" r:id="rId45"/>
    <p:sldId id="12000" r:id="rId46"/>
    <p:sldId id="12001" r:id="rId47"/>
    <p:sldId id="12002" r:id="rId48"/>
    <p:sldId id="12003" r:id="rId49"/>
    <p:sldId id="12004" r:id="rId50"/>
    <p:sldId id="12006" r:id="rId51"/>
    <p:sldId id="12007" r:id="rId52"/>
    <p:sldId id="12009" r:id="rId53"/>
    <p:sldId id="12005" r:id="rId54"/>
  </p:sldIdLst>
  <p:sldSz cx="12192000" cy="6858000"/>
  <p:notesSz cx="6858000" cy="9144000"/>
  <p:embeddedFontLst>
    <p:embeddedFont>
      <p:font typeface="微软雅黑" panose="020B0503020204020204" charset="-122"/>
      <p:regular r:id="rId59"/>
    </p:embeddedFont>
    <p:embeddedFont>
      <p:font typeface="Calibri" panose="020F0502020204030204" pitchFamily="34" charset="0"/>
      <p:regular r:id="rId60"/>
      <p:bold r:id="rId61"/>
      <p:italic r:id="rId62"/>
      <p:boldItalic r:id="rId63"/>
    </p:embeddedFont>
    <p:embeddedFont>
      <p:font typeface="等线" panose="02010600030101010101" charset="-122"/>
      <p:regular r:id="rId64"/>
    </p:embeddedFont>
    <p:embeddedFont>
      <p:font typeface="等线 Light" panose="02010600030101010101" charset="-122"/>
      <p:regular r:id="rId65"/>
    </p:embeddedFont>
  </p:embeddedFontLst>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874"/>
    <a:srgbClr val="FFAB66"/>
    <a:srgbClr val="F1F2F3"/>
    <a:srgbClr val="F3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tags" Target="tags/tag20.xml"/><Relationship Id="rId65" Type="http://schemas.openxmlformats.org/officeDocument/2006/relationships/font" Target="fonts/font7.fntdata"/><Relationship Id="rId64" Type="http://schemas.openxmlformats.org/officeDocument/2006/relationships/font" Target="fonts/font6.fntdata"/><Relationship Id="rId63" Type="http://schemas.openxmlformats.org/officeDocument/2006/relationships/font" Target="fonts/font5.fntdata"/><Relationship Id="rId62" Type="http://schemas.openxmlformats.org/officeDocument/2006/relationships/font" Target="fonts/font4.fntdata"/><Relationship Id="rId61" Type="http://schemas.openxmlformats.org/officeDocument/2006/relationships/font" Target="fonts/font3.fntdata"/><Relationship Id="rId60" Type="http://schemas.openxmlformats.org/officeDocument/2006/relationships/font" Target="fonts/font2.fntdata"/><Relationship Id="rId6" Type="http://schemas.openxmlformats.org/officeDocument/2006/relationships/slide" Target="slides/slide4.xml"/><Relationship Id="rId59" Type="http://schemas.openxmlformats.org/officeDocument/2006/relationships/font" Target="fonts/font1.fntdata"/><Relationship Id="rId58" Type="http://schemas.openxmlformats.org/officeDocument/2006/relationships/commentAuthors" Target="commentAuthors.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838F0CA4-2368-4D59-8FBB-2D65A51BC4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fld>
            <a:endParaRPr lang="zh-CN" altLang="en-US"/>
          </a:p>
        </p:txBody>
      </p:sp>
      <p:sp>
        <p:nvSpPr>
          <p:cNvPr id="16" name="标题 5"/>
          <p:cNvSpPr txBox="1"/>
          <p:nvPr userDrawn="1"/>
        </p:nvSpPr>
        <p:spPr>
          <a:xfrm>
            <a:off x="660400" y="345937"/>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rgbClr val="703881"/>
                </a:solidFill>
              </a:rPr>
              <a:t>输入标题</a:t>
            </a:r>
            <a:endParaRPr lang="zh-CN" altLang="en-US" dirty="0">
              <a:solidFill>
                <a:srgbClr val="703881"/>
              </a:solidFill>
            </a:endParaRPr>
          </a:p>
        </p:txBody>
      </p:sp>
      <p:grpSp>
        <p:nvGrpSpPr>
          <p:cNvPr id="17" name="组合 16"/>
          <p:cNvGrpSpPr>
            <a:grpSpLocks noChangeAspect="1"/>
          </p:cNvGrpSpPr>
          <p:nvPr userDrawn="1"/>
        </p:nvGrpSpPr>
        <p:grpSpPr>
          <a:xfrm>
            <a:off x="9915416" y="511722"/>
            <a:ext cx="1561684" cy="469972"/>
            <a:chOff x="2685028" y="2876682"/>
            <a:chExt cx="5502784" cy="1656004"/>
          </a:xfrm>
        </p:grpSpPr>
        <p:sp>
          <p:nvSpPr>
            <p:cNvPr id="18"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1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0" name="图片 1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838F0CA4-2368-4D59-8FBB-2D65A51BC4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fld>
            <a:endParaRPr lang="zh-CN" altLang="en-US"/>
          </a:p>
        </p:txBody>
      </p:sp>
      <p:sp>
        <p:nvSpPr>
          <p:cNvPr id="16" name="标题 5"/>
          <p:cNvSpPr txBox="1"/>
          <p:nvPr userDrawn="1"/>
        </p:nvSpPr>
        <p:spPr>
          <a:xfrm>
            <a:off x="660400" y="345937"/>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rgbClr val="703881"/>
                </a:solidFill>
              </a:rPr>
              <a:t>输入标题</a:t>
            </a:r>
            <a:endParaRPr lang="zh-CN" altLang="en-US" dirty="0">
              <a:solidFill>
                <a:srgbClr val="703881"/>
              </a:solidFill>
            </a:endParaRPr>
          </a:p>
        </p:txBody>
      </p:sp>
      <p:grpSp>
        <p:nvGrpSpPr>
          <p:cNvPr id="17" name="组合 16"/>
          <p:cNvGrpSpPr>
            <a:grpSpLocks noChangeAspect="1"/>
          </p:cNvGrpSpPr>
          <p:nvPr userDrawn="1"/>
        </p:nvGrpSpPr>
        <p:grpSpPr>
          <a:xfrm>
            <a:off x="9915416" y="511722"/>
            <a:ext cx="1561684" cy="469972"/>
            <a:chOff x="2685028" y="2876682"/>
            <a:chExt cx="5502784" cy="1656004"/>
          </a:xfrm>
        </p:grpSpPr>
        <p:sp>
          <p:nvSpPr>
            <p:cNvPr id="18"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1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0" name="图片 1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背景3">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5DBEE-1797-4954-806D-9065D78AE6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0E035A-96BB-4859-927D-2CA3BEB2B9E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image" Target="../media/image29.png"/><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microsoft.com/office/2007/relationships/hdphoto" Target="../media/image2.wdp"/><Relationship Id="rId5" Type="http://schemas.openxmlformats.org/officeDocument/2006/relationships/image" Target="../media/image1.png"/><Relationship Id="rId4" Type="http://schemas.openxmlformats.org/officeDocument/2006/relationships/image" Target="../media/image9.pn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0" Type="http://schemas.openxmlformats.org/officeDocument/2006/relationships/notesSlide" Target="../notesSlides/notesSlide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0" Type="http://schemas.openxmlformats.org/officeDocument/2006/relationships/notesSlide" Target="../notesSlides/notesSlide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0" Type="http://schemas.openxmlformats.org/officeDocument/2006/relationships/notesSlide" Target="../notesSlides/notesSlide3.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0" Type="http://schemas.openxmlformats.org/officeDocument/2006/relationships/notesSlide" Target="../notesSlides/notesSlide4.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39.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microsoft.com/office/2007/relationships/hdphoto" Target="../media/image11.wdp"/><Relationship Id="rId7" Type="http://schemas.openxmlformats.org/officeDocument/2006/relationships/image" Target="../media/image10.png"/><Relationship Id="rId6" Type="http://schemas.microsoft.com/office/2007/relationships/hdphoto" Target="../media/image2.wdp"/><Relationship Id="rId5" Type="http://schemas.openxmlformats.org/officeDocument/2006/relationships/image" Target="../media/image1.png"/><Relationship Id="rId4" Type="http://schemas.openxmlformats.org/officeDocument/2006/relationships/image" Target="../media/image9.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7.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7.xml"/><Relationship Id="rId7" Type="http://schemas.openxmlformats.org/officeDocument/2006/relationships/image" Target="../media/image46.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7.png"/><Relationship Id="rId7" Type="http://schemas.openxmlformats.org/officeDocument/2006/relationships/tags" Target="../tags/tag2.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0" Type="http://schemas.openxmlformats.org/officeDocument/2006/relationships/notesSlide" Target="../notesSlides/notesSlide10.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12.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0" Type="http://schemas.openxmlformats.org/officeDocument/2006/relationships/notesSlide" Target="../notesSlides/notesSlide13.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2" Type="http://schemas.openxmlformats.org/officeDocument/2006/relationships/notesSlide" Target="../notesSlides/notesSlide14.xml"/><Relationship Id="rId11" Type="http://schemas.openxmlformats.org/officeDocument/2006/relationships/slideLayout" Target="../slideLayouts/slideLayout7.xml"/><Relationship Id="rId10" Type="http://schemas.openxmlformats.org/officeDocument/2006/relationships/image" Target="../media/image5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7.xml"/><Relationship Id="rId7" Type="http://schemas.openxmlformats.org/officeDocument/2006/relationships/image" Target="../media/image57.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7.xml"/><Relationship Id="rId7" Type="http://schemas.openxmlformats.org/officeDocument/2006/relationships/image" Target="../media/image58.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image" Target="../media/image59.png"/><Relationship Id="rId7" Type="http://schemas.openxmlformats.org/officeDocument/2006/relationships/tags" Target="../tags/tag3.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17.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7.xml"/><Relationship Id="rId7" Type="http://schemas.openxmlformats.org/officeDocument/2006/relationships/image" Target="../media/image60.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61.png"/><Relationship Id="rId7" Type="http://schemas.openxmlformats.org/officeDocument/2006/relationships/tags" Target="../tags/tag5.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19.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7.xml"/><Relationship Id="rId7" Type="http://schemas.openxmlformats.org/officeDocument/2006/relationships/image" Target="../media/image62.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63.png"/><Relationship Id="rId7" Type="http://schemas.openxmlformats.org/officeDocument/2006/relationships/tags" Target="../tags/tag7.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21.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image" Target="../media/image64.png"/><Relationship Id="rId7" Type="http://schemas.openxmlformats.org/officeDocument/2006/relationships/tags" Target="../tags/tag9.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23.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0" Type="http://schemas.openxmlformats.org/officeDocument/2006/relationships/notesSlide" Target="../notesSlides/notesSlide24.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image" Target="../media/image67.png"/><Relationship Id="rId7" Type="http://schemas.openxmlformats.org/officeDocument/2006/relationships/tags" Target="../tags/tag11.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25.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0" Type="http://schemas.openxmlformats.org/officeDocument/2006/relationships/notesSlide" Target="../notesSlides/notesSlide26.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70.png"/><Relationship Id="rId7" Type="http://schemas.openxmlformats.org/officeDocument/2006/relationships/tags" Target="../tags/tag13.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27.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7.xml"/><Relationship Id="rId7" Type="http://schemas.openxmlformats.org/officeDocument/2006/relationships/image" Target="../media/image71.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image" Target="../media/image9.png"/><Relationship Id="rId6" Type="http://schemas.openxmlformats.org/officeDocument/2006/relationships/image" Target="../media/image72.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29.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0" Type="http://schemas.openxmlformats.org/officeDocument/2006/relationships/notesSlide" Target="../notesSlides/notesSlide30.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image" Target="../media/image9.png"/><Relationship Id="rId6" Type="http://schemas.openxmlformats.org/officeDocument/2006/relationships/image" Target="../media/image75.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notesSlide" Target="../notesSlides/notesSlide31.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7.xml"/><Relationship Id="rId7" Type="http://schemas.openxmlformats.org/officeDocument/2006/relationships/tags" Target="../tags/tag19.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doi.org/10.1038/s41597-021-00930-x" TargetMode="External"/><Relationship Id="rId7" Type="http://schemas.openxmlformats.org/officeDocument/2006/relationships/image" Target="../media/image14.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image" Target="../media/image18.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9.png"/><Relationship Id="rId6" Type="http://schemas.openxmlformats.org/officeDocument/2006/relationships/image" Target="../media/image9.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9.png"/><Relationship Id="rId6" Type="http://schemas.openxmlformats.org/officeDocument/2006/relationships/image" Target="../media/image20.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2.wdp"/><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image" Target="../media/image23.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p:nvPr/>
        </p:nvPicPr>
        <p:blipFill>
          <a:blip r:embed="rId2">
            <a:alphaModFix amt="40000"/>
            <a:grayscl/>
            <a:lum bright="-6000"/>
          </a:blip>
          <a:stretch>
            <a:fillRect/>
          </a:stretch>
        </p:blipFill>
        <p:spPr>
          <a:xfrm>
            <a:off x="4636135" y="1344295"/>
            <a:ext cx="9707880" cy="6410960"/>
          </a:xfrm>
          <a:prstGeom prst="rect">
            <a:avLst/>
          </a:prstGeom>
          <a:effectLst>
            <a:softEdge rad="127000"/>
          </a:effectLst>
        </p:spPr>
      </p:pic>
      <p:sp>
        <p:nvSpPr>
          <p:cNvPr id="21" name="文本框 20"/>
          <p:cNvSpPr txBox="1"/>
          <p:nvPr/>
        </p:nvSpPr>
        <p:spPr>
          <a:xfrm>
            <a:off x="878840" y="4758690"/>
            <a:ext cx="5805170" cy="959485"/>
          </a:xfrm>
          <a:prstGeom prst="rect">
            <a:avLst/>
          </a:prstGeom>
          <a:noFill/>
        </p:spPr>
        <p:txBody>
          <a:bodyPr wrap="square" lIns="0" tIns="0" rIns="0" bIns="0" rtlCol="0">
            <a:noAutofit/>
          </a:bodyPr>
          <a:lstStyle/>
          <a:p>
            <a:pPr algn="l">
              <a:lnSpc>
                <a:spcPct val="150000"/>
              </a:lnSpc>
            </a:pPr>
            <a:r>
              <a:rPr lang="zh-CN" altLang="en-US" b="1" spc="300" dirty="0">
                <a:solidFill>
                  <a:srgbClr val="703881"/>
                </a:solidFill>
                <a:latin typeface="微软雅黑" panose="020B0503020204020204" charset="-122"/>
                <a:ea typeface="微软雅黑" panose="020B0503020204020204" charset="-122"/>
                <a:cs typeface="微软雅黑" panose="020B0503020204020204" charset="-122"/>
              </a:rPr>
              <a:t>小组成员：谢奕飞</a:t>
            </a:r>
            <a:r>
              <a:rPr lang="en-US" altLang="zh-CN" b="1" spc="300" dirty="0">
                <a:solidFill>
                  <a:srgbClr val="703881"/>
                </a:solidFill>
                <a:latin typeface="微软雅黑" panose="020B0503020204020204" charset="-122"/>
                <a:ea typeface="微软雅黑" panose="020B0503020204020204" charset="-122"/>
                <a:cs typeface="微软雅黑" panose="020B0503020204020204" charset="-122"/>
              </a:rPr>
              <a:t> </a:t>
            </a:r>
            <a:r>
              <a:rPr lang="zh-CN" altLang="en-US" b="1" spc="300" dirty="0">
                <a:solidFill>
                  <a:srgbClr val="703881"/>
                </a:solidFill>
                <a:latin typeface="微软雅黑" panose="020B0503020204020204" charset="-122"/>
                <a:ea typeface="微软雅黑" panose="020B0503020204020204" charset="-122"/>
                <a:cs typeface="微软雅黑" panose="020B0503020204020204" charset="-122"/>
              </a:rPr>
              <a:t>王涛</a:t>
            </a:r>
            <a:r>
              <a:rPr lang="en-US" altLang="zh-CN" b="1" spc="300" dirty="0">
                <a:solidFill>
                  <a:srgbClr val="703881"/>
                </a:solidFill>
                <a:latin typeface="微软雅黑" panose="020B0503020204020204" charset="-122"/>
                <a:ea typeface="微软雅黑" panose="020B0503020204020204" charset="-122"/>
                <a:cs typeface="微软雅黑" panose="020B0503020204020204" charset="-122"/>
              </a:rPr>
              <a:t> </a:t>
            </a:r>
            <a:r>
              <a:rPr lang="zh-CN" altLang="en-US" b="1" spc="300" dirty="0">
                <a:solidFill>
                  <a:srgbClr val="703881"/>
                </a:solidFill>
                <a:latin typeface="微软雅黑" panose="020B0503020204020204" charset="-122"/>
                <a:ea typeface="微软雅黑" panose="020B0503020204020204" charset="-122"/>
                <a:cs typeface="微软雅黑" panose="020B0503020204020204" charset="-122"/>
                <a:sym typeface="+mn-ea"/>
              </a:rPr>
              <a:t>王勇</a:t>
            </a:r>
            <a:endParaRPr lang="zh-CN" altLang="en-US" b="1" spc="300" dirty="0">
              <a:solidFill>
                <a:srgbClr val="70388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zh-CN" altLang="en-US" b="1" spc="200" dirty="0">
                <a:solidFill>
                  <a:srgbClr val="703881"/>
                </a:solidFill>
                <a:uFillTx/>
                <a:latin typeface="微软雅黑" panose="020B0503020204020204" charset="-122"/>
                <a:ea typeface="微软雅黑" panose="020B0503020204020204" charset="-122"/>
                <a:cs typeface="微软雅黑" panose="020B0503020204020204" charset="-122"/>
                <a:sym typeface="+mn-ea"/>
              </a:rPr>
              <a:t>日期</a:t>
            </a:r>
            <a:r>
              <a:rPr lang="en-US" altLang="zh-CN" b="1" spc="200" dirty="0">
                <a:solidFill>
                  <a:srgbClr val="703881"/>
                </a:solidFill>
                <a:uFillTx/>
                <a:latin typeface="微软雅黑" panose="020B0503020204020204" charset="-122"/>
                <a:ea typeface="微软雅黑" panose="020B0503020204020204" charset="-122"/>
                <a:cs typeface="微软雅黑" panose="020B0503020204020204" charset="-122"/>
                <a:sym typeface="+mn-ea"/>
              </a:rPr>
              <a:t>：2024.12.24</a:t>
            </a:r>
            <a:endParaRPr lang="zh-CN" altLang="en-US" b="1" spc="300" dirty="0">
              <a:solidFill>
                <a:srgbClr val="703881"/>
              </a:solidFill>
              <a:latin typeface="微软雅黑" panose="020B0503020204020204" charset="-122"/>
              <a:ea typeface="微软雅黑" panose="020B0503020204020204" charset="-122"/>
              <a:cs typeface="微软雅黑" panose="020B0503020204020204" charset="-122"/>
            </a:endParaRPr>
          </a:p>
        </p:txBody>
      </p:sp>
      <p:sp>
        <p:nvSpPr>
          <p:cNvPr id="47" name="TextBox 6"/>
          <p:cNvSpPr>
            <a:spLocks noChangeArrowheads="1"/>
          </p:cNvSpPr>
          <p:nvPr/>
        </p:nvSpPr>
        <p:spPr bwMode="auto">
          <a:xfrm>
            <a:off x="778510" y="2031365"/>
            <a:ext cx="10782935" cy="106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spcBef>
                <a:spcPct val="0"/>
              </a:spcBef>
              <a:buFont typeface="Arial" panose="020B0604020202020204" pitchFamily="34" charset="0"/>
              <a:buNone/>
              <a:defRPr/>
            </a:pPr>
            <a:r>
              <a:rPr lang="zh-CN" altLang="en-US" sz="6000" b="1" dirty="0">
                <a:solidFill>
                  <a:srgbClr val="580C6E"/>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无人机能耗分析与</a:t>
            </a:r>
            <a:r>
              <a:rPr lang="zh-CN" altLang="en-US" sz="6000" b="1" dirty="0">
                <a:solidFill>
                  <a:srgbClr val="580C6E"/>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预测</a:t>
            </a:r>
            <a:endParaRPr lang="zh-CN" altLang="en-US" sz="6000" b="1" dirty="0">
              <a:solidFill>
                <a:srgbClr val="580C6E"/>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48" name="Rectangle 20"/>
          <p:cNvSpPr>
            <a:spLocks noChangeArrowheads="1"/>
          </p:cNvSpPr>
          <p:nvPr/>
        </p:nvSpPr>
        <p:spPr bwMode="auto">
          <a:xfrm>
            <a:off x="879045" y="3368758"/>
            <a:ext cx="4003675"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lnSpc>
                <a:spcPct val="100000"/>
              </a:lnSpc>
              <a:spcBef>
                <a:spcPct val="0"/>
              </a:spcBef>
              <a:buFont typeface="Arial" panose="020B0604020202020204" pitchFamily="34" charset="0"/>
              <a:buNone/>
            </a:pPr>
            <a:r>
              <a:rPr lang="en-US" altLang="zh-CN" sz="2800" dirty="0">
                <a:solidFill>
                  <a:schemeClr val="tx1">
                    <a:lumMod val="75000"/>
                    <a:lumOff val="25000"/>
                  </a:schemeClr>
                </a:solidFill>
                <a:latin typeface="Times New Roman Regular" panose="02020503050405090304" charset="0"/>
                <a:ea typeface="微软雅黑" panose="020B0503020204020204" charset="-122"/>
                <a:cs typeface="Times New Roman Regular" panose="02020503050405090304" charset="0"/>
                <a:sym typeface="宋体" panose="02010600030101010101" pitchFamily="2" charset="-122"/>
              </a:rPr>
              <a:t>Prediction </a:t>
            </a:r>
            <a:r>
              <a:rPr lang="en-US" altLang="zh-CN" sz="2800" dirty="0">
                <a:solidFill>
                  <a:schemeClr val="tx1">
                    <a:lumMod val="75000"/>
                    <a:lumOff val="25000"/>
                  </a:schemeClr>
                </a:solidFill>
                <a:latin typeface="Times New Roman Regular" panose="02020503050405090304" charset="0"/>
                <a:ea typeface="微软雅黑" panose="020B0503020204020204" charset="-122"/>
                <a:cs typeface="Times New Roman Regular" panose="02020503050405090304" charset="0"/>
                <a:sym typeface="宋体" panose="02010600030101010101" pitchFamily="2" charset="-122"/>
              </a:rPr>
              <a:t>and Analysis of  </a:t>
            </a:r>
            <a:endParaRPr lang="en-US" altLang="zh-CN" sz="2800" dirty="0">
              <a:solidFill>
                <a:schemeClr val="tx1">
                  <a:lumMod val="75000"/>
                  <a:lumOff val="25000"/>
                </a:schemeClr>
              </a:solidFill>
              <a:latin typeface="Times New Roman Regular" panose="02020503050405090304" charset="0"/>
              <a:ea typeface="微软雅黑" panose="020B0503020204020204" charset="-122"/>
              <a:cs typeface="Times New Roman Regular" panose="02020503050405090304" charset="0"/>
              <a:sym typeface="宋体" panose="02010600030101010101" pitchFamily="2" charset="-122"/>
            </a:endParaRPr>
          </a:p>
          <a:p>
            <a:pPr algn="l" eaLnBrk="1" hangingPunct="1">
              <a:lnSpc>
                <a:spcPct val="100000"/>
              </a:lnSpc>
              <a:spcBef>
                <a:spcPct val="0"/>
              </a:spcBef>
              <a:buFont typeface="Arial" panose="020B0604020202020204" pitchFamily="34" charset="0"/>
              <a:buNone/>
            </a:pPr>
            <a:r>
              <a:rPr lang="en-US" altLang="zh-CN" sz="2800" dirty="0">
                <a:solidFill>
                  <a:schemeClr val="tx1">
                    <a:lumMod val="75000"/>
                    <a:lumOff val="25000"/>
                  </a:schemeClr>
                </a:solidFill>
                <a:latin typeface="Times New Roman Regular" panose="02020503050405090304" charset="0"/>
                <a:ea typeface="微软雅黑" panose="020B0503020204020204" charset="-122"/>
                <a:cs typeface="Times New Roman Regular" panose="02020503050405090304" charset="0"/>
                <a:sym typeface="宋体" panose="02010600030101010101" pitchFamily="2" charset="-122"/>
              </a:rPr>
              <a:t>Drone Energy Consumption</a:t>
            </a:r>
            <a:endParaRPr lang="en-US" altLang="zh-CN" sz="2800" dirty="0">
              <a:solidFill>
                <a:schemeClr val="tx1">
                  <a:lumMod val="75000"/>
                  <a:lumOff val="25000"/>
                </a:schemeClr>
              </a:solidFill>
              <a:latin typeface="Times New Roman Regular" panose="02020503050405090304" charset="0"/>
              <a:ea typeface="微软雅黑" panose="020B0503020204020204" charset="-122"/>
              <a:cs typeface="Times New Roman Regular" panose="02020503050405090304" charset="0"/>
              <a:sym typeface="宋体" panose="02010600030101010101" pitchFamily="2" charset="-122"/>
            </a:endParaRPr>
          </a:p>
        </p:txBody>
      </p:sp>
      <p:cxnSp>
        <p:nvCxnSpPr>
          <p:cNvPr id="13" name="直接连接符 12"/>
          <p:cNvCxnSpPr/>
          <p:nvPr/>
        </p:nvCxnSpPr>
        <p:spPr>
          <a:xfrm>
            <a:off x="778193" y="3189265"/>
            <a:ext cx="6792595" cy="0"/>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grpSp>
        <p:nvGrpSpPr>
          <p:cNvPr id="74" name="组合 73"/>
          <p:cNvGrpSpPr>
            <a:grpSpLocks noChangeAspect="1"/>
          </p:cNvGrpSpPr>
          <p:nvPr/>
        </p:nvGrpSpPr>
        <p:grpSpPr>
          <a:xfrm>
            <a:off x="9505950" y="336023"/>
            <a:ext cx="2325831" cy="699934"/>
            <a:chOff x="2685028" y="2876682"/>
            <a:chExt cx="5502784" cy="1656004"/>
          </a:xfrm>
        </p:grpSpPr>
        <p:sp>
          <p:nvSpPr>
            <p:cNvPr id="75"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76"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77" name="图片 7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 name="矩形 1"/>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335915"/>
            <a:ext cx="4288155" cy="543560"/>
            <a:chOff x="1321" y="530"/>
            <a:chExt cx="6753" cy="856"/>
          </a:xfrm>
        </p:grpSpPr>
        <p:sp>
          <p:nvSpPr>
            <p:cNvPr id="35" name="文本框 34"/>
            <p:cNvSpPr txBox="1"/>
            <p:nvPr/>
          </p:nvSpPr>
          <p:spPr>
            <a:xfrm>
              <a:off x="1321" y="530"/>
              <a:ext cx="6753" cy="62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2.</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数据预处理</a:t>
              </a:r>
              <a:endPar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Data preprocessing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aphicFrame>
        <p:nvGraphicFramePr>
          <p:cNvPr id="5" name="表格 4"/>
          <p:cNvGraphicFramePr/>
          <p:nvPr>
            <p:custDataLst>
              <p:tags r:id="rId7"/>
            </p:custDataLst>
          </p:nvPr>
        </p:nvGraphicFramePr>
        <p:xfrm>
          <a:off x="1851660" y="1276350"/>
          <a:ext cx="8534400" cy="4813300"/>
        </p:xfrm>
        <a:graphic>
          <a:graphicData uri="http://schemas.openxmlformats.org/drawingml/2006/table">
            <a:tbl>
              <a:tblPr firstRow="1" bandRow="1">
                <a:tableStyleId>{2D5ABB26-0587-4C30-8999-92F81FD0307C}</a:tableStyleId>
              </a:tblPr>
              <a:tblGrid>
                <a:gridCol w="2317750"/>
                <a:gridCol w="6216650"/>
              </a:tblGrid>
              <a:tr h="481330">
                <a:tc>
                  <a:txBody>
                    <a:bodyPr/>
                    <a:p>
                      <a:pPr algn="ctr" fontAlgn="t"/>
                      <a:r>
                        <a:rPr lang="en-US" altLang="zh-CN" sz="1600" b="1">
                          <a:latin typeface="Times New Roman Bold" panose="02020503050405090304" charset="0"/>
                          <a:cs typeface="Times New Roman Bold" panose="02020503050405090304" charset="0"/>
                        </a:rPr>
                        <a:t>Variable</a:t>
                      </a:r>
                      <a:endParaRPr lang="en-US" altLang="zh-CN" sz="1600" b="1">
                        <a:latin typeface="Times New Roman Bold" panose="02020503050405090304" charset="0"/>
                        <a:cs typeface="Times New Roman Bold"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rgbClr val="FFAB66"/>
                    </a:solidFill>
                  </a:tcPr>
                </a:tc>
                <a:tc>
                  <a:txBody>
                    <a:bodyPr/>
                    <a:p>
                      <a:pPr algn="ctr">
                        <a:buNone/>
                      </a:pPr>
                      <a:r>
                        <a:rPr lang="en-US" altLang="zh-CN" sz="1600" b="1">
                          <a:latin typeface="Times New Roman Bold" panose="02020503050405090304" charset="0"/>
                          <a:cs typeface="Times New Roman Bold" panose="02020503050405090304" charset="0"/>
                        </a:rPr>
                        <a:t>Description</a:t>
                      </a:r>
                      <a:endParaRPr lang="en-US" altLang="zh-CN" sz="1600" b="1">
                        <a:latin typeface="Times New Roman Bold" panose="02020503050405090304" charset="0"/>
                        <a:cs typeface="Times New Roman Bold"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rgbClr val="FFAB66"/>
                    </a:solidFill>
                  </a:tcPr>
                </a:tc>
              </a:tr>
              <a:tr h="481330">
                <a:tc>
                  <a:txBody>
                    <a:bodyPr/>
                    <a:p>
                      <a:pPr algn="ctr" fontAlgn="t"/>
                      <a:r>
                        <a:rPr lang="en-US" altLang="zh-CN" sz="1600">
                          <a:latin typeface="Times New Roman Regular" panose="02020503050405090304" charset="0"/>
                          <a:cs typeface="Times New Roman Regular" panose="02020503050405090304" charset="0"/>
                        </a:rPr>
                        <a:t>flight</a:t>
                      </a:r>
                      <a:endParaRPr lang="en-US" altLang="zh-CN" sz="1600">
                        <a:latin typeface="Times New Roman Regular" panose="02020503050405090304" charset="0"/>
                        <a:cs typeface="Times New Roman Regular"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a:buNone/>
                      </a:pPr>
                      <a:r>
                        <a:rPr lang="en-US" altLang="zh-CN" sz="1600">
                          <a:latin typeface="Times New Roman Regular" panose="02020503050405090304" charset="0"/>
                          <a:cs typeface="Times New Roman Regular" panose="02020503050405090304" charset="0"/>
                        </a:rPr>
                        <a:t>An integer that represents the code of the flight performed.</a:t>
                      </a:r>
                      <a:endParaRPr lang="en-US" altLang="zh-CN" sz="1600">
                        <a:latin typeface="Times New Roman Regular" panose="02020503050405090304" charset="0"/>
                        <a:cs typeface="Times New Roman Regular"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481330">
                <a:tc>
                  <a:txBody>
                    <a:bodyPr/>
                    <a:p>
                      <a:pPr algn="ctr" fontAlgn="t"/>
                      <a:r>
                        <a:rPr lang="en-US" altLang="zh-CN" sz="1600">
                          <a:latin typeface="Times New Roman Regular" panose="02020503050405090304" charset="0"/>
                          <a:cs typeface="Times New Roman Regular" panose="02020503050405090304" charset="0"/>
                        </a:rPr>
                        <a:t>speed</a:t>
                      </a:r>
                      <a:endParaRPr lang="en-US" altLang="zh-CN" sz="1600">
                        <a:latin typeface="Times New Roman Regular" panose="02020503050405090304" charset="0"/>
                        <a:cs typeface="Times New Roman Regular"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a:buNone/>
                      </a:pPr>
                      <a:r>
                        <a:rPr lang="en-US" altLang="zh-CN" sz="1600">
                          <a:latin typeface="Times New Roman Regular" panose="02020503050405090304" charset="0"/>
                          <a:cs typeface="Times New Roman Regular" panose="02020503050405090304" charset="0"/>
                        </a:rPr>
                        <a:t>Programmed horizontal ground speed during cruise.</a:t>
                      </a:r>
                      <a:endParaRPr lang="en-US" altLang="zh-CN" sz="1600">
                        <a:latin typeface="Times New Roman Regular" panose="02020503050405090304" charset="0"/>
                        <a:cs typeface="Times New Roman Regular"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481330">
                <a:tc>
                  <a:txBody>
                    <a:bodyPr/>
                    <a:p>
                      <a:pPr algn="ctr" fontAlgn="t"/>
                      <a:r>
                        <a:rPr lang="en-US" altLang="zh-CN" sz="1600">
                          <a:latin typeface="Times New Roman Regular" panose="02020503050405090304" charset="0"/>
                          <a:cs typeface="Times New Roman Regular" panose="02020503050405090304" charset="0"/>
                        </a:rPr>
                        <a:t>payload</a:t>
                      </a:r>
                      <a:endParaRPr lang="en-US" altLang="zh-CN" sz="1600">
                        <a:latin typeface="Times New Roman Regular" panose="02020503050405090304" charset="0"/>
                        <a:cs typeface="Times New Roman Regular"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a:buNone/>
                      </a:pPr>
                      <a:r>
                        <a:rPr lang="en-US" altLang="zh-CN" sz="1600">
                          <a:latin typeface="Times New Roman Regular" panose="02020503050405090304" charset="0"/>
                          <a:cs typeface="Times New Roman Regular" panose="02020503050405090304" charset="0"/>
                        </a:rPr>
                        <a:t>Mass of the payload attached to aircraft.</a:t>
                      </a:r>
                      <a:endParaRPr lang="en-US" altLang="zh-CN" sz="1600">
                        <a:latin typeface="Times New Roman Regular" panose="02020503050405090304" charset="0"/>
                        <a:cs typeface="Times New Roman Regular"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481330">
                <a:tc>
                  <a:txBody>
                    <a:bodyPr/>
                    <a:p>
                      <a:pPr algn="ctr" fontAlgn="t"/>
                      <a:r>
                        <a:rPr lang="en-US" altLang="zh-CN" sz="1600">
                          <a:latin typeface="Times New Roman Regular" panose="02020503050405090304" charset="0"/>
                          <a:cs typeface="Times New Roman Regular" panose="02020503050405090304" charset="0"/>
                        </a:rPr>
                        <a:t>altitude</a:t>
                      </a:r>
                      <a:endParaRPr lang="en-US" altLang="zh-CN" sz="1600">
                        <a:latin typeface="Times New Roman Regular" panose="02020503050405090304" charset="0"/>
                        <a:cs typeface="Times New Roman Regular"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a:buNone/>
                      </a:pPr>
                      <a:r>
                        <a:rPr lang="en-US" altLang="zh-CN" sz="1600">
                          <a:latin typeface="Times New Roman Regular" panose="02020503050405090304" charset="0"/>
                          <a:cs typeface="Times New Roman Regular" panose="02020503050405090304" charset="0"/>
                        </a:rPr>
                        <a:t>Programmed altitude.</a:t>
                      </a:r>
                      <a:endParaRPr lang="en-US" altLang="zh-CN" sz="1600">
                        <a:latin typeface="Times New Roman Regular" panose="02020503050405090304" charset="0"/>
                        <a:cs typeface="Times New Roman Regular"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481330">
                <a:tc>
                  <a:txBody>
                    <a:bodyPr/>
                    <a:p>
                      <a:pPr algn="ctr" fontAlgn="t"/>
                      <a:r>
                        <a:rPr lang="en-US" altLang="zh-CN" sz="1600">
                          <a:latin typeface="Times New Roman Regular" panose="02020503050405090304" charset="0"/>
                          <a:cs typeface="Times New Roman Regular" panose="02020503050405090304" charset="0"/>
                        </a:rPr>
                        <a:t>consumption</a:t>
                      </a:r>
                      <a:endParaRPr lang="en-US" altLang="zh-CN" sz="1600">
                        <a:latin typeface="Times New Roman Regular" panose="02020503050405090304" charset="0"/>
                        <a:cs typeface="Times New Roman Regular"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a:buNone/>
                      </a:pPr>
                      <a:r>
                        <a:rPr lang="en-US" altLang="zh-CN" sz="1600">
                          <a:latin typeface="Times New Roman Regular" panose="02020503050405090304" charset="0"/>
                          <a:cs typeface="Times New Roman Regular" panose="02020503050405090304" charset="0"/>
                        </a:rPr>
                        <a:t>Total energy consumption during this flight</a:t>
                      </a:r>
                      <a:endParaRPr lang="en-US" altLang="zh-CN" sz="1600">
                        <a:latin typeface="Times New Roman Regular" panose="02020503050405090304" charset="0"/>
                        <a:cs typeface="Times New Roman Regular"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481330">
                <a:tc>
                  <a:txBody>
                    <a:bodyPr/>
                    <a:p>
                      <a:pPr algn="ctr" fontAlgn="t"/>
                      <a:r>
                        <a:rPr lang="en-US" altLang="zh-CN" sz="1600">
                          <a:latin typeface="Times New Roman Regular" panose="02020503050405090304" charset="0"/>
                          <a:cs typeface="Times New Roman Regular" panose="02020503050405090304" charset="0"/>
                        </a:rPr>
                        <a:t>time</a:t>
                      </a:r>
                      <a:endParaRPr lang="en-US" altLang="zh-CN" sz="1600">
                        <a:latin typeface="Times New Roman Regular" panose="02020503050405090304" charset="0"/>
                        <a:cs typeface="Times New Roman Regular"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a:buNone/>
                      </a:pPr>
                      <a:r>
                        <a:rPr lang="en-US" altLang="zh-CN" sz="1600">
                          <a:latin typeface="Times New Roman Regular" panose="02020503050405090304" charset="0"/>
                          <a:cs typeface="Times New Roman Regular" panose="02020503050405090304" charset="0"/>
                        </a:rPr>
                        <a:t>Time elapsed in flight.</a:t>
                      </a:r>
                      <a:endParaRPr lang="en-US" altLang="zh-CN" sz="1600">
                        <a:latin typeface="Times New Roman Regular" panose="02020503050405090304" charset="0"/>
                        <a:cs typeface="Times New Roman Regular"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481330">
                <a:tc>
                  <a:txBody>
                    <a:bodyPr/>
                    <a:p>
                      <a:pPr algn="ctr" fontAlgn="t"/>
                      <a:r>
                        <a:rPr lang="en-US" altLang="zh-CN" sz="1600">
                          <a:latin typeface="Times New Roman Regular" panose="02020503050405090304" charset="0"/>
                          <a:cs typeface="Times New Roman Regular" panose="02020503050405090304" charset="0"/>
                        </a:rPr>
                        <a:t>wind_speed</a:t>
                      </a:r>
                      <a:endParaRPr lang="en-US" altLang="zh-CN" sz="1600">
                        <a:latin typeface="Times New Roman Regular" panose="02020503050405090304" charset="0"/>
                        <a:cs typeface="Times New Roman Regular"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a:buNone/>
                      </a:pPr>
                      <a:r>
                        <a:rPr lang="en-US" altLang="zh-CN" sz="1600">
                          <a:latin typeface="Times New Roman Regular" panose="02020503050405090304" charset="0"/>
                          <a:cs typeface="Times New Roman Regular" panose="02020503050405090304" charset="0"/>
                        </a:rPr>
                        <a:t>Airspeed provided by the anemometer.</a:t>
                      </a:r>
                      <a:endParaRPr lang="en-US" altLang="zh-CN" sz="1600">
                        <a:latin typeface="Times New Roman Regular" panose="02020503050405090304" charset="0"/>
                        <a:cs typeface="Times New Roman Regular"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481330">
                <a:tc>
                  <a:txBody>
                    <a:bodyPr/>
                    <a:p>
                      <a:pPr algn="ctr" fontAlgn="t">
                        <a:buNone/>
                      </a:pPr>
                      <a:r>
                        <a:rPr lang="en-US" altLang="zh-CN" sz="1600">
                          <a:latin typeface="Times New Roman Regular" panose="02020503050405090304" charset="0"/>
                          <a:cs typeface="Times New Roman Regular" panose="02020503050405090304" charset="0"/>
                        </a:rPr>
                        <a:t>average_power</a:t>
                      </a:r>
                      <a:endParaRPr lang="en-US" altLang="zh-CN" sz="1600">
                        <a:latin typeface="Times New Roman Regular" panose="02020503050405090304" charset="0"/>
                        <a:cs typeface="Times New Roman Regular"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a:buNone/>
                      </a:pPr>
                      <a:r>
                        <a:rPr lang="en-US" altLang="zh-CN" sz="1600">
                          <a:latin typeface="Times New Roman Regular" panose="02020503050405090304" charset="0"/>
                          <a:cs typeface="Times New Roman Regular" panose="02020503050405090304" charset="0"/>
                        </a:rPr>
                        <a:t>The ratio of total energy consumption to time.</a:t>
                      </a:r>
                      <a:endParaRPr lang="en-US" altLang="zh-CN" sz="1600">
                        <a:latin typeface="Times New Roman Regular" panose="02020503050405090304" charset="0"/>
                        <a:cs typeface="Times New Roman Regular"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481330">
                <a:tc>
                  <a:txBody>
                    <a:bodyPr/>
                    <a:p>
                      <a:pPr algn="ctr" fontAlgn="t"/>
                      <a:r>
                        <a:rPr lang="en-US" altLang="zh-CN" sz="1600">
                          <a:latin typeface="Times New Roman Regular" panose="02020503050405090304" charset="0"/>
                          <a:cs typeface="Times New Roman Regular" panose="02020503050405090304" charset="0"/>
                        </a:rPr>
                        <a:t>pear_power</a:t>
                      </a:r>
                      <a:endParaRPr lang="en-US" altLang="zh-CN" sz="1600">
                        <a:latin typeface="Times New Roman Regular" panose="02020503050405090304" charset="0"/>
                        <a:cs typeface="Times New Roman Regular" panose="02020503050405090304" charset="0"/>
                      </a:endParaRPr>
                    </a:p>
                  </a:txBody>
                  <a:tcPr marL="13017" marR="13017" marT="13017" marB="0"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a:buNone/>
                      </a:pPr>
                      <a:r>
                        <a:rPr lang="en-US" altLang="zh-CN" sz="1600">
                          <a:latin typeface="Times New Roman Regular" panose="02020503050405090304" charset="0"/>
                          <a:cs typeface="Times New Roman Regular" panose="02020503050405090304" charset="0"/>
                        </a:rPr>
                        <a:t>Highest instantaneous power during flight</a:t>
                      </a:r>
                      <a:endParaRPr lang="en-US" altLang="zh-CN" sz="1600">
                        <a:latin typeface="Times New Roman Regular" panose="02020503050405090304" charset="0"/>
                        <a:cs typeface="Times New Roman Regular" panose="02020503050405090304" charset="0"/>
                      </a:endParaRPr>
                    </a:p>
                  </a:txBody>
                  <a:tcPr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335915"/>
            <a:ext cx="4288155" cy="543560"/>
            <a:chOff x="1321" y="530"/>
            <a:chExt cx="6753" cy="856"/>
          </a:xfrm>
        </p:grpSpPr>
        <p:sp>
          <p:nvSpPr>
            <p:cNvPr id="35" name="文本框 34"/>
            <p:cNvSpPr txBox="1"/>
            <p:nvPr/>
          </p:nvSpPr>
          <p:spPr>
            <a:xfrm>
              <a:off x="1321" y="530"/>
              <a:ext cx="6753" cy="62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2.</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数据预处理</a:t>
              </a:r>
              <a:endPar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Data preprocessing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pSp>
        <p:nvGrpSpPr>
          <p:cNvPr id="6" name="组合 5"/>
          <p:cNvGrpSpPr/>
          <p:nvPr/>
        </p:nvGrpSpPr>
        <p:grpSpPr>
          <a:xfrm>
            <a:off x="309563" y="1319213"/>
            <a:ext cx="5735912" cy="2168295"/>
            <a:chOff x="488" y="1700"/>
            <a:chExt cx="9033" cy="3415"/>
          </a:xfrm>
          <a:effectLst>
            <a:outerShdw blurRad="50800" dist="38100" dir="2700000" algn="tl" rotWithShape="0">
              <a:prstClr val="black">
                <a:alpha val="40000"/>
              </a:prstClr>
            </a:outerShdw>
          </a:effectLst>
        </p:grpSpPr>
        <p:pic>
          <p:nvPicPr>
            <p:cNvPr id="13" name="图片 13" descr="avg_power_altitude_boxplot"/>
            <p:cNvPicPr>
              <a:picLocks noChangeAspect="1"/>
            </p:cNvPicPr>
            <p:nvPr/>
          </p:nvPicPr>
          <p:blipFill>
            <a:blip r:embed="rId7"/>
            <a:stretch>
              <a:fillRect/>
            </a:stretch>
          </p:blipFill>
          <p:spPr>
            <a:xfrm>
              <a:off x="488" y="1700"/>
              <a:ext cx="4535" cy="3401"/>
            </a:xfrm>
            <a:prstGeom prst="rect">
              <a:avLst/>
            </a:prstGeom>
          </p:spPr>
        </p:pic>
        <p:pic>
          <p:nvPicPr>
            <p:cNvPr id="17" name="图片 17" descr="avg_power_altitude_violin"/>
            <p:cNvPicPr>
              <a:picLocks noChangeAspect="1"/>
            </p:cNvPicPr>
            <p:nvPr/>
          </p:nvPicPr>
          <p:blipFill>
            <a:blip r:embed="rId8"/>
            <a:stretch>
              <a:fillRect/>
            </a:stretch>
          </p:blipFill>
          <p:spPr>
            <a:xfrm>
              <a:off x="4985" y="1712"/>
              <a:ext cx="4535" cy="3402"/>
            </a:xfrm>
            <a:prstGeom prst="rect">
              <a:avLst/>
            </a:prstGeom>
          </p:spPr>
        </p:pic>
      </p:grpSp>
      <p:grpSp>
        <p:nvGrpSpPr>
          <p:cNvPr id="7" name="组合 6"/>
          <p:cNvGrpSpPr/>
          <p:nvPr/>
        </p:nvGrpSpPr>
        <p:grpSpPr>
          <a:xfrm>
            <a:off x="6223635" y="1299845"/>
            <a:ext cx="5736590" cy="2160270"/>
            <a:chOff x="10305" y="1900"/>
            <a:chExt cx="9034" cy="3402"/>
          </a:xfrm>
          <a:effectLst>
            <a:outerShdw blurRad="50800" dist="38100" dir="2700000" algn="tl" rotWithShape="0">
              <a:prstClr val="black">
                <a:alpha val="40000"/>
              </a:prstClr>
            </a:outerShdw>
          </a:effectLst>
        </p:grpSpPr>
        <p:pic>
          <p:nvPicPr>
            <p:cNvPr id="16" name="图片 16" descr="avg_power_speed_boxplot"/>
            <p:cNvPicPr>
              <a:picLocks noChangeAspect="1"/>
            </p:cNvPicPr>
            <p:nvPr/>
          </p:nvPicPr>
          <p:blipFill>
            <a:blip r:embed="rId9"/>
            <a:stretch>
              <a:fillRect/>
            </a:stretch>
          </p:blipFill>
          <p:spPr>
            <a:xfrm>
              <a:off x="10305" y="1900"/>
              <a:ext cx="4535" cy="3401"/>
            </a:xfrm>
            <a:prstGeom prst="rect">
              <a:avLst/>
            </a:prstGeom>
          </p:spPr>
        </p:pic>
        <p:pic>
          <p:nvPicPr>
            <p:cNvPr id="18" name="图片 18" descr="avg_power_speed_violin"/>
            <p:cNvPicPr>
              <a:picLocks noChangeAspect="1"/>
            </p:cNvPicPr>
            <p:nvPr/>
          </p:nvPicPr>
          <p:blipFill>
            <a:blip r:embed="rId10"/>
            <a:stretch>
              <a:fillRect/>
            </a:stretch>
          </p:blipFill>
          <p:spPr>
            <a:xfrm>
              <a:off x="14805" y="1900"/>
              <a:ext cx="4535" cy="3402"/>
            </a:xfrm>
            <a:prstGeom prst="rect">
              <a:avLst/>
            </a:prstGeom>
          </p:spPr>
        </p:pic>
      </p:grpSp>
      <p:sp>
        <p:nvSpPr>
          <p:cNvPr id="29" name="矩形 28"/>
          <p:cNvSpPr/>
          <p:nvPr/>
        </p:nvSpPr>
        <p:spPr>
          <a:xfrm>
            <a:off x="6223635" y="3771265"/>
            <a:ext cx="5737225" cy="2160270"/>
          </a:xfrm>
          <a:prstGeom prst="rect">
            <a:avLst/>
          </a:prstGeom>
          <a:solidFill>
            <a:srgbClr val="F1F2F3"/>
          </a:solidFill>
          <a:ln w="19050">
            <a:solidFill>
              <a:srgbClr val="660874"/>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309880" y="3771265"/>
            <a:ext cx="5734685" cy="2160270"/>
            <a:chOff x="488" y="6299"/>
            <a:chExt cx="9031" cy="3402"/>
          </a:xfrm>
          <a:effectLst>
            <a:outerShdw blurRad="50800" dist="38100" dir="2700000" algn="tl" rotWithShape="0">
              <a:prstClr val="black">
                <a:alpha val="40000"/>
              </a:prstClr>
            </a:outerShdw>
          </a:effectLst>
        </p:grpSpPr>
        <p:pic>
          <p:nvPicPr>
            <p:cNvPr id="15" name="图片 15" descr="avg_power_payload_boxplot"/>
            <p:cNvPicPr>
              <a:picLocks noChangeAspect="1"/>
            </p:cNvPicPr>
            <p:nvPr/>
          </p:nvPicPr>
          <p:blipFill>
            <a:blip r:embed="rId11"/>
            <a:stretch>
              <a:fillRect/>
            </a:stretch>
          </p:blipFill>
          <p:spPr>
            <a:xfrm>
              <a:off x="488" y="6299"/>
              <a:ext cx="4535" cy="3402"/>
            </a:xfrm>
            <a:prstGeom prst="rect">
              <a:avLst/>
            </a:prstGeom>
          </p:spPr>
        </p:pic>
        <p:pic>
          <p:nvPicPr>
            <p:cNvPr id="19" name="图片 19" descr="avg_power_payload_violin"/>
            <p:cNvPicPr>
              <a:picLocks noChangeAspect="1"/>
            </p:cNvPicPr>
            <p:nvPr/>
          </p:nvPicPr>
          <p:blipFill>
            <a:blip r:embed="rId12"/>
            <a:stretch>
              <a:fillRect/>
            </a:stretch>
          </p:blipFill>
          <p:spPr>
            <a:xfrm>
              <a:off x="4985" y="6299"/>
              <a:ext cx="4535" cy="3402"/>
            </a:xfrm>
            <a:prstGeom prst="rect">
              <a:avLst/>
            </a:prstGeom>
          </p:spPr>
        </p:pic>
      </p:grpSp>
      <p:sp>
        <p:nvSpPr>
          <p:cNvPr id="4" name="文本框 3"/>
          <p:cNvSpPr txBox="1"/>
          <p:nvPr/>
        </p:nvSpPr>
        <p:spPr>
          <a:xfrm>
            <a:off x="6511925" y="3973195"/>
            <a:ext cx="5080000" cy="1753235"/>
          </a:xfrm>
          <a:prstGeom prst="rect">
            <a:avLst/>
          </a:prstGeom>
        </p:spPr>
        <p:txBody>
          <a:bodyPr>
            <a:spAutoFit/>
          </a:bodyPr>
          <a:p>
            <a:pPr marL="0" indent="266700" algn="just" defTabSz="266700">
              <a:lnSpc>
                <a:spcPct val="150000"/>
              </a:lnSpc>
              <a:spcBef>
                <a:spcPct val="0"/>
              </a:spcBef>
              <a:spcAft>
                <a:spcPct val="0"/>
              </a:spcAft>
            </a:pPr>
            <a:r>
              <a:rPr lang="zh-CN" altLang="en-US">
                <a:latin typeface="微软雅黑" panose="020B0503020204020204" charset="-122"/>
                <a:ea typeface="微软雅黑" panose="020B0503020204020204" charset="-122"/>
                <a:cs typeface="微软雅黑" panose="020B0503020204020204" charset="-122"/>
              </a:rPr>
              <a:t>飞行高度、飞行速度以及有效载荷关于平均功率的箱线图和小提琴如图所示。</a:t>
            </a:r>
            <a:endParaRPr lang="zh-CN" altLang="en-US">
              <a:latin typeface="微软雅黑" panose="020B0503020204020204" charset="-122"/>
              <a:ea typeface="微软雅黑" panose="020B0503020204020204" charset="-122"/>
              <a:cs typeface="微软雅黑" panose="020B0503020204020204" charset="-122"/>
            </a:endParaRPr>
          </a:p>
          <a:p>
            <a:pPr marL="0" indent="266700" algn="just" defTabSz="266700">
              <a:lnSpc>
                <a:spcPct val="150000"/>
              </a:lnSpc>
              <a:spcBef>
                <a:spcPct val="0"/>
              </a:spcBef>
              <a:spcAft>
                <a:spcPct val="0"/>
              </a:spcAft>
            </a:pPr>
            <a:r>
              <a:rPr lang="zh-CN" altLang="en-US">
                <a:latin typeface="微软雅黑" panose="020B0503020204020204" charset="-122"/>
                <a:ea typeface="微软雅黑" panose="020B0503020204020204" charset="-122"/>
                <a:cs typeface="微软雅黑" panose="020B0503020204020204" charset="-122"/>
              </a:rPr>
              <a:t>从图中可以看出，飞行编号为</a:t>
            </a:r>
            <a:r>
              <a:rPr lang="en-US" altLang="zh-CN" b="1">
                <a:solidFill>
                  <a:srgbClr val="660874"/>
                </a:solidFill>
                <a:latin typeface="微软雅黑" panose="020B0503020204020204" charset="-122"/>
                <a:ea typeface="微软雅黑" panose="020B0503020204020204" charset="-122"/>
                <a:cs typeface="微软雅黑" panose="020B0503020204020204" charset="-122"/>
              </a:rPr>
              <a:t>146</a:t>
            </a:r>
            <a:r>
              <a:rPr lang="zh-CN" altLang="en-US" b="1">
                <a:solidFill>
                  <a:srgbClr val="660874"/>
                </a:solidFill>
                <a:latin typeface="微软雅黑" panose="020B0503020204020204" charset="-122"/>
                <a:ea typeface="微软雅黑" panose="020B0503020204020204" charset="-122"/>
                <a:cs typeface="微软雅黑" panose="020B0503020204020204" charset="-122"/>
              </a:rPr>
              <a:t>和</a:t>
            </a:r>
            <a:r>
              <a:rPr lang="en-US" altLang="zh-CN" b="1">
                <a:solidFill>
                  <a:srgbClr val="660874"/>
                </a:solidFill>
                <a:latin typeface="微软雅黑" panose="020B0503020204020204" charset="-122"/>
                <a:ea typeface="微软雅黑" panose="020B0503020204020204" charset="-122"/>
                <a:cs typeface="微软雅黑" panose="020B0503020204020204" charset="-122"/>
              </a:rPr>
              <a:t>196</a:t>
            </a:r>
            <a:r>
              <a:rPr lang="zh-CN" altLang="en-US">
                <a:latin typeface="微软雅黑" panose="020B0503020204020204" charset="-122"/>
                <a:ea typeface="微软雅黑" panose="020B0503020204020204" charset="-122"/>
                <a:cs typeface="微软雅黑" panose="020B0503020204020204" charset="-122"/>
              </a:rPr>
              <a:t>的两组实验数据与其余数据相差较大，对其进行剔除。</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建筑的设计&#10;&#10;描述已自动生成"/>
          <p:cNvPicPr>
            <a:picLocks noChangeAspect="1"/>
          </p:cNvPicPr>
          <p:nvPr/>
        </p:nvPicPr>
        <p:blipFill>
          <a:blip r:embed="rId1">
            <a:alphaModFix amt="5000"/>
            <a:extLst>
              <a:ext uri="{28A0092B-C50C-407E-A947-70E740481C1C}">
                <a14:useLocalDpi xmlns:a14="http://schemas.microsoft.com/office/drawing/2010/main" val="0"/>
              </a:ext>
            </a:extLst>
          </a:blip>
          <a:stretch>
            <a:fillRect/>
          </a:stretch>
        </p:blipFill>
        <p:spPr>
          <a:xfrm>
            <a:off x="2165937" y="539310"/>
            <a:ext cx="9182978" cy="6161975"/>
          </a:xfrm>
          <a:prstGeom prst="rect">
            <a:avLst/>
          </a:prstGeom>
        </p:spPr>
      </p:pic>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p:nvPr/>
        </p:nvPicPr>
        <p:blipFill>
          <a:blip r:embed="rId3">
            <a:alphaModFix amt="15000"/>
            <a:grayscl/>
            <a:lum bright="-6000"/>
          </a:blip>
          <a:srcRect b="16204"/>
          <a:stretch>
            <a:fillRect/>
          </a:stretch>
        </p:blipFill>
        <p:spPr>
          <a:xfrm>
            <a:off x="3629025" y="575945"/>
            <a:ext cx="10714990" cy="6015990"/>
          </a:xfrm>
          <a:prstGeom prst="rect">
            <a:avLst/>
          </a:prstGeom>
          <a:effectLst>
            <a:softEdge rad="127000"/>
          </a:effectLst>
        </p:spPr>
      </p:pic>
      <p:sp>
        <p:nvSpPr>
          <p:cNvPr id="62" name="文本框 61"/>
          <p:cNvSpPr txBox="1">
            <a:spLocks noChangeArrowheads="1"/>
          </p:cNvSpPr>
          <p:nvPr/>
        </p:nvSpPr>
        <p:spPr bwMode="auto">
          <a:xfrm>
            <a:off x="5165090" y="2726055"/>
            <a:ext cx="594106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indent="0">
              <a:buNone/>
              <a:defRPr/>
            </a:pPr>
            <a:r>
              <a:rPr lang="zh-CN" altLang="en-US" sz="4800" kern="0" dirty="0">
                <a:solidFill>
                  <a:schemeClr val="tx1">
                    <a:lumMod val="65000"/>
                    <a:lumOff val="35000"/>
                  </a:schemeClr>
                </a:solidFill>
                <a:latin typeface="微软雅黑" panose="020B0503020204020204" charset="-122"/>
                <a:ea typeface="微软雅黑" panose="020B0503020204020204" charset="-122"/>
              </a:rPr>
              <a:t>描述性统计</a:t>
            </a:r>
            <a:endParaRPr lang="zh-CN" altLang="en-US" sz="4800" kern="0" dirty="0">
              <a:solidFill>
                <a:schemeClr val="tx1">
                  <a:lumMod val="65000"/>
                  <a:lumOff val="35000"/>
                </a:schemeClr>
              </a:solidFill>
              <a:latin typeface="微软雅黑" panose="020B0503020204020204" charset="-122"/>
              <a:ea typeface="微软雅黑" panose="020B0503020204020204" charset="-122"/>
            </a:endParaRPr>
          </a:p>
        </p:txBody>
      </p:sp>
      <p:cxnSp>
        <p:nvCxnSpPr>
          <p:cNvPr id="35" name="直接连接符 34"/>
          <p:cNvCxnSpPr/>
          <p:nvPr/>
        </p:nvCxnSpPr>
        <p:spPr>
          <a:xfrm>
            <a:off x="5317587" y="3575745"/>
            <a:ext cx="2462530"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建筑的摆设布局&#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36" name="任意多边形: 形状 35"/>
          <p:cNvSpPr/>
          <p:nvPr/>
        </p:nvSpPr>
        <p:spPr>
          <a:xfrm>
            <a:off x="0" y="-29009"/>
            <a:ext cx="3438924" cy="6799114"/>
          </a:xfrm>
          <a:custGeom>
            <a:avLst/>
            <a:gdLst>
              <a:gd name="connsiteX0" fmla="*/ 39367 w 3438924"/>
              <a:gd name="connsiteY0" fmla="*/ 0 h 6799114"/>
              <a:gd name="connsiteX1" fmla="*/ 3438924 w 3438924"/>
              <a:gd name="connsiteY1" fmla="*/ 3399557 h 6799114"/>
              <a:gd name="connsiteX2" fmla="*/ 39367 w 3438924"/>
              <a:gd name="connsiteY2" fmla="*/ 6799114 h 6799114"/>
              <a:gd name="connsiteX3" fmla="*/ 0 w 3438924"/>
              <a:gd name="connsiteY3" fmla="*/ 6798119 h 6799114"/>
              <a:gd name="connsiteX4" fmla="*/ 0 w 3438924"/>
              <a:gd name="connsiteY4" fmla="*/ 5731633 h 6799114"/>
              <a:gd name="connsiteX5" fmla="*/ 61090 w 3438924"/>
              <a:gd name="connsiteY5" fmla="*/ 5734717 h 6799114"/>
              <a:gd name="connsiteX6" fmla="*/ 2450555 w 3438924"/>
              <a:gd name="connsiteY6" fmla="*/ 3345252 h 6799114"/>
              <a:gd name="connsiteX7" fmla="*/ 61090 w 3438924"/>
              <a:gd name="connsiteY7" fmla="*/ 955788 h 6799114"/>
              <a:gd name="connsiteX8" fmla="*/ 0 w 3438924"/>
              <a:gd name="connsiteY8" fmla="*/ 958873 h 6799114"/>
              <a:gd name="connsiteX9" fmla="*/ 0 w 3438924"/>
              <a:gd name="connsiteY9" fmla="*/ 996 h 679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8924" h="6799114">
                <a:moveTo>
                  <a:pt x="39367" y="0"/>
                </a:moveTo>
                <a:cubicBezTo>
                  <a:pt x="1916891" y="0"/>
                  <a:pt x="3438924" y="1522033"/>
                  <a:pt x="3438924" y="3399557"/>
                </a:cubicBezTo>
                <a:cubicBezTo>
                  <a:pt x="3438924" y="5277081"/>
                  <a:pt x="1916891" y="6799114"/>
                  <a:pt x="39367" y="6799114"/>
                </a:cubicBezTo>
                <a:lnTo>
                  <a:pt x="0" y="6798119"/>
                </a:lnTo>
                <a:lnTo>
                  <a:pt x="0" y="5731633"/>
                </a:lnTo>
                <a:lnTo>
                  <a:pt x="61090" y="5734717"/>
                </a:lnTo>
                <a:cubicBezTo>
                  <a:pt x="1380755" y="5734717"/>
                  <a:pt x="2450555" y="4664917"/>
                  <a:pt x="2450555" y="3345252"/>
                </a:cubicBezTo>
                <a:cubicBezTo>
                  <a:pt x="2450555" y="2025588"/>
                  <a:pt x="1380755" y="955788"/>
                  <a:pt x="61090" y="955788"/>
                </a:cubicBezTo>
                <a:lnTo>
                  <a:pt x="0" y="958873"/>
                </a:lnTo>
                <a:lnTo>
                  <a:pt x="0" y="996"/>
                </a:lnTo>
                <a:close/>
              </a:path>
            </a:pathLst>
          </a:cu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60874"/>
              </a:solidFill>
            </a:endParaRPr>
          </a:p>
        </p:txBody>
      </p:sp>
      <p:sp>
        <p:nvSpPr>
          <p:cNvPr id="11" name="文本框 10"/>
          <p:cNvSpPr txBox="1"/>
          <p:nvPr/>
        </p:nvSpPr>
        <p:spPr>
          <a:xfrm>
            <a:off x="287079" y="2498651"/>
            <a:ext cx="1924493" cy="1772285"/>
          </a:xfrm>
          <a:prstGeom prst="rect">
            <a:avLst/>
          </a:prstGeom>
          <a:noFill/>
        </p:spPr>
        <p:txBody>
          <a:bodyPr wrap="square" lIns="0" tIns="0" rIns="0" bIns="0" rtlCol="0">
            <a:spAutoFit/>
          </a:bodyPr>
          <a:lstStyle/>
          <a:p>
            <a:pPr algn="l">
              <a:lnSpc>
                <a:spcPct val="120000"/>
              </a:lnSpc>
            </a:pPr>
            <a:r>
              <a:rPr lang="en-US" altLang="zh-CN" sz="9600" spc="300" dirty="0">
                <a:solidFill>
                  <a:srgbClr val="660874"/>
                </a:solidFill>
                <a:latin typeface="启功字体简体" panose="03000509000000000000" pitchFamily="65" charset="-122"/>
                <a:ea typeface="思源宋体 CN" panose="02020400000000000000"/>
              </a:rPr>
              <a:t>03</a:t>
            </a:r>
            <a:endParaRPr lang="zh-CN" altLang="en-US" sz="9600" spc="300" dirty="0">
              <a:solidFill>
                <a:srgbClr val="660874"/>
              </a:solidFill>
              <a:latin typeface="启功字体简体" panose="03000509000000000000" pitchFamily="65" charset="-122"/>
              <a:ea typeface="思源宋体 CN" panose="02020400000000000000"/>
            </a:endParaRPr>
          </a:p>
        </p:txBody>
      </p:sp>
      <p:grpSp>
        <p:nvGrpSpPr>
          <p:cNvPr id="2" name="组合 1"/>
          <p:cNvGrpSpPr>
            <a:grpSpLocks noChangeAspect="1"/>
          </p:cNvGrpSpPr>
          <p:nvPr/>
        </p:nvGrpSpPr>
        <p:grpSpPr>
          <a:xfrm>
            <a:off x="10386222" y="242117"/>
            <a:ext cx="1561684" cy="469972"/>
            <a:chOff x="2685028" y="2876682"/>
            <a:chExt cx="5502784" cy="1656004"/>
          </a:xfrm>
        </p:grpSpPr>
        <p:sp>
          <p:nvSpPr>
            <p:cNvPr id="3"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sp>
          <p:nvSpPr>
            <p:cNvPr id="4"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pic>
          <p:nvPicPr>
            <p:cNvPr id="5" name="图片 4"/>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6" name="矩形 5"/>
          <p:cNvSpPr/>
          <p:nvPr/>
        </p:nvSpPr>
        <p:spPr>
          <a:xfrm>
            <a:off x="5242559" y="3625852"/>
            <a:ext cx="6112041" cy="368300"/>
          </a:xfrm>
          <a:prstGeom prst="rect">
            <a:avLst/>
          </a:prstGeom>
        </p:spPr>
        <p:txBody>
          <a:bodyPr wrap="square">
            <a:spAutoFit/>
          </a:bodyPr>
          <a:p>
            <a:r>
              <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rPr>
              <a:t>Descriptive statistics</a:t>
            </a:r>
            <a:endPar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3.</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描述性统计</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有效载荷</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与无人机功率</a:t>
              </a:r>
              <a:endParaRPr lang="zh-CN" altLang="en-US" sz="2000" dirty="0">
                <a:solidFill>
                  <a:schemeClr val="tx1"/>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Descriptive statistics</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10" name="图片 10"/>
          <p:cNvPicPr>
            <a:picLocks noChangeAspect="1"/>
          </p:cNvPicPr>
          <p:nvPr/>
        </p:nvPicPr>
        <p:blipFill>
          <a:blip r:embed="rId7"/>
          <a:srcRect b="16151"/>
          <a:stretch>
            <a:fillRect/>
          </a:stretch>
        </p:blipFill>
        <p:spPr>
          <a:xfrm>
            <a:off x="346075" y="1048385"/>
            <a:ext cx="7854950" cy="2208530"/>
          </a:xfrm>
          <a:prstGeom prst="rect">
            <a:avLst/>
          </a:prstGeom>
          <a:noFill/>
          <a:ln>
            <a:noFill/>
          </a:ln>
        </p:spPr>
      </p:pic>
      <p:pic>
        <p:nvPicPr>
          <p:cNvPr id="41" name="图片 41" descr="average_power_payload_box_violin"/>
          <p:cNvPicPr>
            <a:picLocks noChangeAspect="1"/>
          </p:cNvPicPr>
          <p:nvPr/>
        </p:nvPicPr>
        <p:blipFill>
          <a:blip r:embed="rId8"/>
          <a:stretch>
            <a:fillRect/>
          </a:stretch>
        </p:blipFill>
        <p:spPr>
          <a:xfrm>
            <a:off x="346075" y="3256915"/>
            <a:ext cx="7867015" cy="3372485"/>
          </a:xfrm>
          <a:prstGeom prst="rect">
            <a:avLst/>
          </a:prstGeom>
        </p:spPr>
      </p:pic>
      <p:sp>
        <p:nvSpPr>
          <p:cNvPr id="5" name="文本框 4"/>
          <p:cNvSpPr txBox="1"/>
          <p:nvPr/>
        </p:nvSpPr>
        <p:spPr>
          <a:xfrm>
            <a:off x="8326755" y="1708785"/>
            <a:ext cx="3507105" cy="3830955"/>
          </a:xfrm>
          <a:prstGeom prst="rect">
            <a:avLst/>
          </a:prstGeom>
          <a:noFill/>
        </p:spPr>
        <p:txBody>
          <a:bodyPr wrap="square" rtlCol="0">
            <a:spAutoFit/>
          </a:bodyPr>
          <a:p>
            <a:pPr marL="285750" indent="-285750">
              <a:lnSpc>
                <a:spcPct val="150000"/>
              </a:lnSpc>
              <a:spcBef>
                <a:spcPts val="0"/>
              </a:spcBef>
              <a:spcAft>
                <a:spcPts val="0"/>
              </a:spcAft>
              <a:buFont typeface="Wingdings" panose="05000000000000000000" charset="0"/>
              <a:buChar char=""/>
            </a:pPr>
            <a:r>
              <a:rPr lang="zh-CN" altLang="en-US" b="1">
                <a:latin typeface="微软雅黑" panose="020B0503020204020204" charset="-122"/>
                <a:ea typeface="微软雅黑" panose="020B0503020204020204" charset="-122"/>
                <a:cs typeface="微软雅黑" panose="020B0503020204020204" charset="-122"/>
              </a:rPr>
              <a:t>显著的</a:t>
            </a:r>
            <a:r>
              <a:rPr lang="zh-CN" altLang="en-US" b="1">
                <a:solidFill>
                  <a:srgbClr val="660874"/>
                </a:solidFill>
                <a:latin typeface="微软雅黑" panose="020B0503020204020204" charset="-122"/>
                <a:ea typeface="微软雅黑" panose="020B0503020204020204" charset="-122"/>
                <a:cs typeface="微软雅黑" panose="020B0503020204020204" charset="-122"/>
              </a:rPr>
              <a:t>正相关</a:t>
            </a:r>
            <a:r>
              <a:rPr lang="zh-CN" altLang="en-US" b="1">
                <a:latin typeface="微软雅黑" panose="020B0503020204020204" charset="-122"/>
                <a:ea typeface="微软雅黑" panose="020B0503020204020204" charset="-122"/>
                <a:cs typeface="微软雅黑" panose="020B0503020204020204" charset="-122"/>
              </a:rPr>
              <a:t>关系：</a:t>
            </a:r>
            <a:r>
              <a:rPr lang="zh-CN" altLang="en-US">
                <a:solidFill>
                  <a:srgbClr val="660874"/>
                </a:solidFill>
                <a:latin typeface="微软雅黑" panose="020B0503020204020204" charset="-122"/>
                <a:ea typeface="微软雅黑" panose="020B0503020204020204" charset="-122"/>
                <a:cs typeface="微软雅黑" panose="020B0503020204020204" charset="-122"/>
              </a:rPr>
              <a:t>平均功率随着载荷的增加显著提升</a:t>
            </a:r>
            <a:r>
              <a:rPr lang="zh-CN" altLang="en-US">
                <a:latin typeface="微软雅黑" panose="020B0503020204020204" charset="-122"/>
                <a:ea typeface="微软雅黑" panose="020B0503020204020204" charset="-122"/>
                <a:cs typeface="微软雅黑" panose="020B0503020204020204" charset="-122"/>
              </a:rPr>
              <a:t>，反映了载荷增加对无人机动力系统的直接压力。</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50000"/>
              </a:lnSpc>
              <a:spcBef>
                <a:spcPts val="0"/>
              </a:spcBef>
              <a:spcAft>
                <a:spcPts val="0"/>
              </a:spcAft>
              <a:buFont typeface="Wingdings" panose="05000000000000000000" charset="0"/>
              <a:buChar char=""/>
            </a:pPr>
            <a:r>
              <a:rPr lang="zh-CN" altLang="en-US" b="1">
                <a:latin typeface="微软雅黑" panose="020B0503020204020204" charset="-122"/>
                <a:ea typeface="微软雅黑" panose="020B0503020204020204" charset="-122"/>
                <a:cs typeface="微软雅黑" panose="020B0503020204020204" charset="-122"/>
              </a:rPr>
              <a:t>功率增长规律：</a:t>
            </a:r>
            <a:r>
              <a:rPr lang="zh-CN" altLang="en-US">
                <a:latin typeface="微软雅黑" panose="020B0503020204020204" charset="-122"/>
                <a:ea typeface="微软雅黑" panose="020B0503020204020204" charset="-122"/>
                <a:cs typeface="微软雅黑" panose="020B0503020204020204" charset="-122"/>
              </a:rPr>
              <a:t>从无载荷到</a:t>
            </a:r>
            <a:r>
              <a:rPr lang="en-US" altLang="zh-CN">
                <a:latin typeface="微软雅黑" panose="020B0503020204020204" charset="-122"/>
                <a:ea typeface="微软雅黑" panose="020B0503020204020204" charset="-122"/>
                <a:cs typeface="微软雅黑" panose="020B0503020204020204" charset="-122"/>
              </a:rPr>
              <a:t>500g</a:t>
            </a:r>
            <a:r>
              <a:rPr lang="zh-CN" altLang="en-US">
                <a:latin typeface="微软雅黑" panose="020B0503020204020204" charset="-122"/>
                <a:ea typeface="微软雅黑" panose="020B0503020204020204" charset="-122"/>
                <a:cs typeface="微软雅黑" panose="020B0503020204020204" charset="-122"/>
              </a:rPr>
              <a:t>载荷，平均功率逐渐上升，且分布范围变宽，说明</a:t>
            </a:r>
            <a:r>
              <a:rPr lang="zh-CN" altLang="en-US">
                <a:solidFill>
                  <a:srgbClr val="660874"/>
                </a:solidFill>
                <a:latin typeface="微软雅黑" panose="020B0503020204020204" charset="-122"/>
                <a:ea typeface="微软雅黑" panose="020B0503020204020204" charset="-122"/>
                <a:cs typeface="微软雅黑" panose="020B0503020204020204" charset="-122"/>
              </a:rPr>
              <a:t>载荷越高，功耗的</a:t>
            </a:r>
            <a:r>
              <a:rPr lang="zh-CN" altLang="en-US" b="1">
                <a:solidFill>
                  <a:srgbClr val="660874"/>
                </a:solidFill>
                <a:latin typeface="微软雅黑" panose="020B0503020204020204" charset="-122"/>
                <a:ea typeface="微软雅黑" panose="020B0503020204020204" charset="-122"/>
                <a:cs typeface="微软雅黑" panose="020B0503020204020204" charset="-122"/>
              </a:rPr>
              <a:t>不确定性</a:t>
            </a:r>
            <a:r>
              <a:rPr lang="zh-CN" altLang="en-US">
                <a:latin typeface="微软雅黑" panose="020B0503020204020204" charset="-122"/>
                <a:ea typeface="微软雅黑" panose="020B0503020204020204" charset="-122"/>
                <a:cs typeface="微软雅黑" panose="020B0503020204020204" charset="-122"/>
              </a:rPr>
              <a:t>（波动）</a:t>
            </a:r>
            <a:r>
              <a:rPr lang="zh-CN" altLang="en-US">
                <a:solidFill>
                  <a:srgbClr val="660874"/>
                </a:solidFill>
                <a:latin typeface="微软雅黑" panose="020B0503020204020204" charset="-122"/>
                <a:ea typeface="微软雅黑" panose="020B0503020204020204" charset="-122"/>
                <a:cs typeface="微软雅黑" panose="020B0503020204020204" charset="-122"/>
              </a:rPr>
              <a:t>越大</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3.</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描述性统计</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飞行高度</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与无人机功率</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Descriptive statistics</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2" name="图片 36" descr="图片1"/>
          <p:cNvPicPr>
            <a:picLocks noChangeAspect="1"/>
          </p:cNvPicPr>
          <p:nvPr/>
        </p:nvPicPr>
        <p:blipFill>
          <a:blip r:embed="rId7"/>
          <a:stretch>
            <a:fillRect/>
          </a:stretch>
        </p:blipFill>
        <p:spPr>
          <a:xfrm>
            <a:off x="4440555" y="1247775"/>
            <a:ext cx="7507605" cy="1809750"/>
          </a:xfrm>
          <a:prstGeom prst="rect">
            <a:avLst/>
          </a:prstGeom>
        </p:spPr>
      </p:pic>
      <p:pic>
        <p:nvPicPr>
          <p:cNvPr id="42" name="图片 42" descr="average_power_altitude_box_violin"/>
          <p:cNvPicPr>
            <a:picLocks noChangeAspect="1"/>
          </p:cNvPicPr>
          <p:nvPr/>
        </p:nvPicPr>
        <p:blipFill>
          <a:blip r:embed="rId8"/>
          <a:stretch>
            <a:fillRect/>
          </a:stretch>
        </p:blipFill>
        <p:spPr>
          <a:xfrm>
            <a:off x="4440555" y="3057525"/>
            <a:ext cx="7506970" cy="3217545"/>
          </a:xfrm>
          <a:prstGeom prst="rect">
            <a:avLst/>
          </a:prstGeom>
        </p:spPr>
      </p:pic>
      <p:sp>
        <p:nvSpPr>
          <p:cNvPr id="3" name="文本框 2"/>
          <p:cNvSpPr txBox="1"/>
          <p:nvPr/>
        </p:nvSpPr>
        <p:spPr>
          <a:xfrm>
            <a:off x="365760" y="1260475"/>
            <a:ext cx="3801745" cy="4661535"/>
          </a:xfrm>
          <a:prstGeom prst="rect">
            <a:avLst/>
          </a:prstGeom>
        </p:spPr>
        <p:txBody>
          <a:bodyPr wrap="square">
            <a:spAutoFit/>
          </a:bodyPr>
          <a:p>
            <a:pPr marL="285750" indent="-285750" algn="just" defTabSz="266700">
              <a:lnSpc>
                <a:spcPct val="150000"/>
              </a:lnSpc>
              <a:spcBef>
                <a:spcPct val="0"/>
              </a:spcBef>
              <a:spcAft>
                <a:spcPct val="0"/>
              </a:spcAft>
              <a:buFont typeface="Wingdings" panose="05000000000000000000" charset="0"/>
              <a:buChar char=""/>
            </a:pPr>
            <a:r>
              <a:rPr lang="zh-CN" altLang="en-US" b="1">
                <a:latin typeface="微软雅黑" panose="020B0503020204020204" charset="-122"/>
                <a:ea typeface="微软雅黑" panose="020B0503020204020204" charset="-122"/>
                <a:cs typeface="微软雅黑" panose="020B0503020204020204" charset="-122"/>
              </a:rPr>
              <a:t>影响功率稳定性</a:t>
            </a:r>
            <a:r>
              <a:rPr lang="en-US" altLang="zh-CN" b="1">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从</a:t>
            </a:r>
            <a:r>
              <a:rPr lang="en-US">
                <a:latin typeface="微软雅黑" panose="020B0503020204020204" charset="-122"/>
                <a:ea typeface="微软雅黑" panose="020B0503020204020204" charset="-122"/>
                <a:cs typeface="微软雅黑" panose="020B0503020204020204" charset="-122"/>
              </a:rPr>
              <a:t>25m</a:t>
            </a:r>
            <a:r>
              <a:rPr lang="zh-CN" altLang="en-US">
                <a:latin typeface="微软雅黑" panose="020B0503020204020204" charset="-122"/>
                <a:ea typeface="微软雅黑" panose="020B0503020204020204" charset="-122"/>
                <a:cs typeface="微软雅黑" panose="020B0503020204020204" charset="-122"/>
              </a:rPr>
              <a:t>到</a:t>
            </a:r>
            <a:r>
              <a:rPr lang="en-US" altLang="zh-CN">
                <a:latin typeface="微软雅黑" panose="020B0503020204020204" charset="-122"/>
                <a:ea typeface="微软雅黑" panose="020B0503020204020204" charset="-122"/>
                <a:cs typeface="微软雅黑" panose="020B0503020204020204" charset="-122"/>
              </a:rPr>
              <a:t>75m，</a:t>
            </a:r>
            <a:r>
              <a:rPr lang="zh-CN" altLang="en-US">
                <a:latin typeface="微软雅黑" panose="020B0503020204020204" charset="-122"/>
                <a:ea typeface="微软雅黑" panose="020B0503020204020204" charset="-122"/>
                <a:cs typeface="微软雅黑" panose="020B0503020204020204" charset="-122"/>
                <a:sym typeface="+mn-ea"/>
              </a:rPr>
              <a:t>飞行高度越高</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rPr>
              <a:t>瞬时功率的波动越剧烈</a:t>
            </a:r>
            <a:r>
              <a:rPr lang="en-US" altLang="zh-CN">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defTabSz="266700">
              <a:lnSpc>
                <a:spcPct val="150000"/>
              </a:lnSpc>
              <a:spcBef>
                <a:spcPct val="0"/>
              </a:spcBef>
              <a:spcAft>
                <a:spcPct val="0"/>
              </a:spcAft>
              <a:buFont typeface="Wingdings" panose="05000000000000000000" charset="0"/>
              <a:buChar char=""/>
            </a:pPr>
            <a:r>
              <a:rPr lang="zh-CN" altLang="en-US" b="1">
                <a:solidFill>
                  <a:schemeClr val="tx1"/>
                </a:solidFill>
                <a:latin typeface="微软雅黑" panose="020B0503020204020204" charset="-122"/>
                <a:ea typeface="微软雅黑" panose="020B0503020204020204" charset="-122"/>
                <a:cs typeface="微软雅黑" panose="020B0503020204020204" charset="-122"/>
              </a:rPr>
              <a:t>正相关关系</a:t>
            </a:r>
            <a:r>
              <a:rPr lang="en-US" altLang="zh-CN" b="1">
                <a:solidFill>
                  <a:schemeClr val="tx1"/>
                </a:solidFill>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总体趋势为</a:t>
            </a:r>
            <a:r>
              <a:rPr lang="zh-CN" altLang="en-US">
                <a:solidFill>
                  <a:srgbClr val="660874"/>
                </a:solidFill>
                <a:latin typeface="微软雅黑" panose="020B0503020204020204" charset="-122"/>
                <a:ea typeface="微软雅黑" panose="020B0503020204020204" charset="-122"/>
                <a:cs typeface="微软雅黑" panose="020B0503020204020204" charset="-122"/>
              </a:rPr>
              <a:t>高度越高，飞行的平均功率越大</a:t>
            </a:r>
            <a:r>
              <a:rPr lang="en-US" altLang="zh-CN">
                <a:solidFill>
                  <a:schemeClr val="tx1"/>
                </a:solidFill>
                <a:latin typeface="微软雅黑" panose="020B0503020204020204" charset="-122"/>
                <a:ea typeface="微软雅黑" panose="020B0503020204020204" charset="-122"/>
                <a:cs typeface="微软雅黑" panose="020B0503020204020204" charset="-122"/>
              </a:rPr>
              <a:t>，</a:t>
            </a:r>
            <a:r>
              <a:rPr lang="zh-CN" altLang="en-US">
                <a:solidFill>
                  <a:schemeClr val="tx1"/>
                </a:solidFill>
                <a:latin typeface="微软雅黑" panose="020B0503020204020204" charset="-122"/>
                <a:ea typeface="微软雅黑" panose="020B0503020204020204" charset="-122"/>
                <a:cs typeface="微软雅黑" panose="020B0503020204020204" charset="-122"/>
              </a:rPr>
              <a:t>但影响程度不及有效载荷</a:t>
            </a:r>
            <a:r>
              <a:rPr lang="en-US" altLang="zh-CN">
                <a:solidFill>
                  <a:schemeClr val="tx1"/>
                </a:solidFill>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marL="0" indent="0" algn="just" defTabSz="266700">
              <a:lnSpc>
                <a:spcPct val="150000"/>
              </a:lnSpc>
              <a:spcBef>
                <a:spcPct val="0"/>
              </a:spcBef>
              <a:spcAft>
                <a:spcPct val="0"/>
              </a:spcAft>
            </a:pPr>
            <a:r>
              <a:rPr lang="zh-CN" altLang="en-US" b="1">
                <a:latin typeface="微软雅黑" panose="020B0503020204020204" charset="-122"/>
                <a:ea typeface="微软雅黑" panose="020B0503020204020204" charset="-122"/>
                <a:cs typeface="微软雅黑" panose="020B0503020204020204" charset="-122"/>
              </a:rPr>
              <a:t>原因分析</a:t>
            </a:r>
            <a:r>
              <a:rPr lang="en-US" altLang="zh-CN"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高度增加导致</a:t>
            </a:r>
            <a:r>
              <a:rPr lang="zh-CN" altLang="en-US">
                <a:solidFill>
                  <a:srgbClr val="660874"/>
                </a:solidFill>
                <a:latin typeface="微软雅黑" panose="020B0503020204020204" charset="-122"/>
                <a:ea typeface="微软雅黑" panose="020B0503020204020204" charset="-122"/>
                <a:cs typeface="微软雅黑" panose="020B0503020204020204" charset="-122"/>
              </a:rPr>
              <a:t>空气密度降低</a:t>
            </a:r>
            <a:r>
              <a:rPr lang="zh-CN" altLang="en-US">
                <a:latin typeface="微软雅黑" panose="020B0503020204020204" charset="-122"/>
                <a:ea typeface="微软雅黑" panose="020B0503020204020204" charset="-122"/>
                <a:cs typeface="微软雅黑" panose="020B0503020204020204" charset="-122"/>
              </a:rPr>
              <a:t>，这需要更</a:t>
            </a:r>
            <a:r>
              <a:rPr lang="zh-CN" altLang="en-US">
                <a:latin typeface="微软雅黑" panose="020B0503020204020204" charset="-122"/>
                <a:ea typeface="微软雅黑" panose="020B0503020204020204" charset="-122"/>
                <a:cs typeface="微软雅黑" panose="020B0503020204020204" charset="-122"/>
              </a:rPr>
              <a:t>高功率维持升力</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更高的高度可能伴随</a:t>
            </a:r>
            <a:r>
              <a:rPr lang="zh-CN" altLang="en-US">
                <a:solidFill>
                  <a:srgbClr val="660874"/>
                </a:solidFill>
                <a:latin typeface="微软雅黑" panose="020B0503020204020204" charset="-122"/>
                <a:ea typeface="微软雅黑" panose="020B0503020204020204" charset="-122"/>
                <a:cs typeface="微软雅黑" panose="020B0503020204020204" charset="-122"/>
              </a:rPr>
              <a:t>更大的风速或气流扰动</a:t>
            </a:r>
            <a:endParaRPr lang="zh-CN" altLang="en-US">
              <a:solidFill>
                <a:srgbClr val="660874"/>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3.</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描述性统计</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飞行速度</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与无人机功率</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Descriptive statistics</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2" name="图片 37" descr="图片4"/>
          <p:cNvPicPr>
            <a:picLocks noChangeAspect="1"/>
          </p:cNvPicPr>
          <p:nvPr/>
        </p:nvPicPr>
        <p:blipFill>
          <a:blip r:embed="rId7"/>
          <a:stretch>
            <a:fillRect/>
          </a:stretch>
        </p:blipFill>
        <p:spPr>
          <a:xfrm>
            <a:off x="142875" y="1079500"/>
            <a:ext cx="8299450" cy="1950085"/>
          </a:xfrm>
          <a:prstGeom prst="rect">
            <a:avLst/>
          </a:prstGeom>
        </p:spPr>
      </p:pic>
      <p:pic>
        <p:nvPicPr>
          <p:cNvPr id="39" name="图片 39" descr="average_power_speed_box_violin"/>
          <p:cNvPicPr>
            <a:picLocks noChangeAspect="1"/>
          </p:cNvPicPr>
          <p:nvPr/>
        </p:nvPicPr>
        <p:blipFill>
          <a:blip r:embed="rId8"/>
          <a:stretch>
            <a:fillRect/>
          </a:stretch>
        </p:blipFill>
        <p:spPr>
          <a:xfrm>
            <a:off x="142875" y="3029585"/>
            <a:ext cx="8343900" cy="3576320"/>
          </a:xfrm>
          <a:prstGeom prst="rect">
            <a:avLst/>
          </a:prstGeom>
        </p:spPr>
      </p:pic>
      <p:sp>
        <p:nvSpPr>
          <p:cNvPr id="3" name="文本框 2"/>
          <p:cNvSpPr txBox="1"/>
          <p:nvPr/>
        </p:nvSpPr>
        <p:spPr>
          <a:xfrm>
            <a:off x="8486775" y="1463675"/>
            <a:ext cx="3635375" cy="4107815"/>
          </a:xfrm>
          <a:prstGeom prst="rect">
            <a:avLst/>
          </a:prstGeom>
        </p:spPr>
        <p:txBody>
          <a:bodyPr wrap="square">
            <a:spAutoFit/>
          </a:bodyPr>
          <a:p>
            <a:pPr marL="285750" indent="-285750" algn="just" defTabSz="266700">
              <a:lnSpc>
                <a:spcPct val="150000"/>
              </a:lnSpc>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折线图中显示</a:t>
            </a:r>
            <a:r>
              <a:rPr lang="en-US" altLang="zh-CN">
                <a:latin typeface="微软雅黑" panose="020B0503020204020204" charset="-122"/>
                <a:ea typeface="微软雅黑" panose="020B0503020204020204" charset="-122"/>
                <a:cs typeface="微软雅黑" panose="020B0503020204020204" charset="-122"/>
                <a:sym typeface="+mn-ea"/>
              </a:rPr>
              <a:t>8m/s</a:t>
            </a:r>
            <a:r>
              <a:rPr lang="zh-CN" altLang="en-US">
                <a:latin typeface="微软雅黑" panose="020B0503020204020204" charset="-122"/>
                <a:ea typeface="微软雅黑" panose="020B0503020204020204" charset="-122"/>
                <a:cs typeface="微软雅黑" panose="020B0503020204020204" charset="-122"/>
                <a:sym typeface="+mn-ea"/>
              </a:rPr>
              <a:t>的功率曲线与</a:t>
            </a:r>
            <a:r>
              <a:rPr lang="en-US" altLang="zh-CN">
                <a:latin typeface="微软雅黑" panose="020B0503020204020204" charset="-122"/>
                <a:ea typeface="微软雅黑" panose="020B0503020204020204" charset="-122"/>
                <a:cs typeface="微软雅黑" panose="020B0503020204020204" charset="-122"/>
                <a:sym typeface="+mn-ea"/>
              </a:rPr>
              <a:t>6m/s</a:t>
            </a:r>
            <a:r>
              <a:rPr lang="zh-CN" altLang="en-US">
                <a:latin typeface="微软雅黑" panose="020B0503020204020204" charset="-122"/>
                <a:ea typeface="微软雅黑" panose="020B0503020204020204" charset="-122"/>
                <a:cs typeface="微软雅黑" panose="020B0503020204020204" charset="-122"/>
                <a:sym typeface="+mn-ea"/>
              </a:rPr>
              <a:t>和</a:t>
            </a:r>
            <a:r>
              <a:rPr lang="en-US" altLang="zh-CN">
                <a:latin typeface="微软雅黑" panose="020B0503020204020204" charset="-122"/>
                <a:ea typeface="微软雅黑" panose="020B0503020204020204" charset="-122"/>
                <a:cs typeface="微软雅黑" panose="020B0503020204020204" charset="-122"/>
                <a:sym typeface="+mn-ea"/>
              </a:rPr>
              <a:t>4m/s</a:t>
            </a:r>
            <a:r>
              <a:rPr lang="zh-CN" altLang="en-US">
                <a:solidFill>
                  <a:srgbClr val="660874"/>
                </a:solidFill>
                <a:latin typeface="微软雅黑" panose="020B0503020204020204" charset="-122"/>
                <a:ea typeface="微软雅黑" panose="020B0503020204020204" charset="-122"/>
                <a:cs typeface="微软雅黑" panose="020B0503020204020204" charset="-122"/>
                <a:sym typeface="+mn-ea"/>
              </a:rPr>
              <a:t>接近</a:t>
            </a:r>
            <a:r>
              <a:rPr lang="zh-CN" altLang="en-US">
                <a:latin typeface="微软雅黑" panose="020B0503020204020204" charset="-122"/>
                <a:ea typeface="微软雅黑" panose="020B0503020204020204" charset="-122"/>
                <a:cs typeface="微软雅黑" panose="020B0503020204020204" charset="-122"/>
                <a:sym typeface="+mn-ea"/>
              </a:rPr>
              <a:t>，甚至部分时间功率低于其他两条曲线</a:t>
            </a:r>
            <a:r>
              <a:rPr lang="en-US" altLang="zh-CN">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从箱线图和</a:t>
            </a:r>
            <a:r>
              <a:rPr lang="zh-CN" altLang="en-US">
                <a:solidFill>
                  <a:srgbClr val="660874"/>
                </a:solidFill>
                <a:latin typeface="微软雅黑" panose="020B0503020204020204" charset="-122"/>
                <a:ea typeface="微软雅黑" panose="020B0503020204020204" charset="-122"/>
                <a:cs typeface="微软雅黑" panose="020B0503020204020204" charset="-122"/>
              </a:rPr>
              <a:t>小提琴</a:t>
            </a:r>
            <a:r>
              <a:rPr lang="zh-CN" altLang="en-US">
                <a:latin typeface="微软雅黑" panose="020B0503020204020204" charset="-122"/>
                <a:ea typeface="微软雅黑" panose="020B0503020204020204" charset="-122"/>
                <a:cs typeface="微软雅黑" panose="020B0503020204020204" charset="-122"/>
              </a:rPr>
              <a:t>图来看，不同飞行速度下的能耗（平均功率）</a:t>
            </a:r>
            <a:r>
              <a:rPr lang="zh-CN" altLang="en-US">
                <a:solidFill>
                  <a:srgbClr val="660874"/>
                </a:solidFill>
                <a:latin typeface="微软雅黑" panose="020B0503020204020204" charset="-122"/>
                <a:ea typeface="微软雅黑" panose="020B0503020204020204" charset="-122"/>
                <a:cs typeface="微软雅黑" panose="020B0503020204020204" charset="-122"/>
              </a:rPr>
              <a:t>分布区间高度重叠，没有明显的线性增长或下降趋势</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0" algn="just" defTabSz="266700">
              <a:lnSpc>
                <a:spcPct val="150000"/>
              </a:lnSpc>
              <a:spcBef>
                <a:spcPct val="0"/>
              </a:spcBef>
              <a:spcAft>
                <a:spcPct val="0"/>
              </a:spcAft>
              <a:buFont typeface="Arial" panose="020B0604020202020204" pitchFamily="34" charset="0"/>
              <a:buNone/>
            </a:pPr>
            <a:endParaRPr lang="zh-CN" altLang="en-US">
              <a:latin typeface="微软雅黑" panose="020B0503020204020204" charset="-122"/>
              <a:ea typeface="微软雅黑" panose="020B0503020204020204" charset="-122"/>
              <a:cs typeface="微软雅黑" panose="020B0503020204020204" charset="-122"/>
            </a:endParaRPr>
          </a:p>
          <a:p>
            <a:pPr marL="0" indent="457200" algn="just" defTabSz="266700">
              <a:lnSpc>
                <a:spcPct val="150000"/>
              </a:lnSpc>
              <a:spcBef>
                <a:spcPct val="0"/>
              </a:spcBef>
              <a:spcAft>
                <a:spcPct val="0"/>
              </a:spcAft>
            </a:pPr>
            <a:r>
              <a:rPr lang="zh-CN" altLang="en-US" b="1">
                <a:latin typeface="微软雅黑" panose="020B0503020204020204" charset="-122"/>
                <a:ea typeface="微软雅黑" panose="020B0503020204020204" charset="-122"/>
                <a:cs typeface="微软雅黑" panose="020B0503020204020204" charset="-122"/>
              </a:rPr>
              <a:t>飞行速度对能耗的影响较小</a:t>
            </a:r>
            <a:endParaRPr lang="zh-CN" altLang="en-US" b="1">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3.</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描述性统计</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风速</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与无人机功率</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Descriptive statistics</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43" name="图片 43" descr="bubble_chart_payload_vs_wind_speed"/>
          <p:cNvPicPr>
            <a:picLocks noChangeAspect="1"/>
          </p:cNvPicPr>
          <p:nvPr/>
        </p:nvPicPr>
        <p:blipFill>
          <a:blip r:embed="rId7"/>
          <a:stretch>
            <a:fillRect/>
          </a:stretch>
        </p:blipFill>
        <p:spPr>
          <a:xfrm>
            <a:off x="742950" y="1023620"/>
            <a:ext cx="5266690" cy="4213860"/>
          </a:xfrm>
          <a:prstGeom prst="rect">
            <a:avLst/>
          </a:prstGeom>
        </p:spPr>
      </p:pic>
      <p:pic>
        <p:nvPicPr>
          <p:cNvPr id="2" name="图片 44" descr="bubble_chart_altitude_vs_wind_speed"/>
          <p:cNvPicPr>
            <a:picLocks noChangeAspect="1"/>
          </p:cNvPicPr>
          <p:nvPr/>
        </p:nvPicPr>
        <p:blipFill>
          <a:blip r:embed="rId8"/>
          <a:stretch>
            <a:fillRect/>
          </a:stretch>
        </p:blipFill>
        <p:spPr>
          <a:xfrm>
            <a:off x="6416040" y="1023620"/>
            <a:ext cx="5266690" cy="4213860"/>
          </a:xfrm>
          <a:prstGeom prst="rect">
            <a:avLst/>
          </a:prstGeom>
        </p:spPr>
      </p:pic>
      <p:sp>
        <p:nvSpPr>
          <p:cNvPr id="3" name="文本框 2"/>
          <p:cNvSpPr txBox="1"/>
          <p:nvPr/>
        </p:nvSpPr>
        <p:spPr>
          <a:xfrm>
            <a:off x="527050" y="5374640"/>
            <a:ext cx="10939145" cy="1252855"/>
          </a:xfrm>
          <a:prstGeom prst="rect">
            <a:avLst/>
          </a:prstGeom>
        </p:spPr>
        <p:txBody>
          <a:bodyPr wrap="square">
            <a:spAutoFit/>
          </a:bodyPr>
          <a:p>
            <a:pPr marL="285750" indent="-285750" algn="just" defTabSz="266700">
              <a:lnSpc>
                <a:spcPct val="140000"/>
              </a:lnSpc>
              <a:spcBef>
                <a:spcPts val="0"/>
              </a:spcBef>
              <a:spcAft>
                <a:spcPts val="0"/>
              </a:spcAft>
              <a:buFont typeface="Wingdings" panose="05000000000000000000" charset="0"/>
              <a:buChar char=""/>
            </a:pPr>
            <a:r>
              <a:rPr lang="zh-CN" altLang="en-US" b="1">
                <a:latin typeface="微软雅黑" panose="020B0503020204020204" charset="-122"/>
                <a:ea typeface="微软雅黑" panose="020B0503020204020204" charset="-122"/>
                <a:cs typeface="微软雅黑" panose="020B0503020204020204" charset="-122"/>
              </a:rPr>
              <a:t>风速对平均功率的影响较小</a:t>
            </a:r>
            <a:r>
              <a:rPr lang="zh-CN" altLang="en-US">
                <a:latin typeface="微软雅黑" panose="020B0503020204020204" charset="-122"/>
                <a:ea typeface="微软雅黑" panose="020B0503020204020204" charset="-122"/>
                <a:cs typeface="微软雅黑" panose="020B0503020204020204" charset="-122"/>
              </a:rPr>
              <a:t>，整体功率</a:t>
            </a:r>
            <a:r>
              <a:rPr lang="zh-CN" altLang="en-US">
                <a:latin typeface="微软雅黑" panose="020B0503020204020204" charset="-122"/>
                <a:ea typeface="微软雅黑" panose="020B0503020204020204" charset="-122"/>
                <a:cs typeface="微软雅黑" panose="020B0503020204020204" charset="-122"/>
              </a:rPr>
              <a:t>分布较为分散</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pPr marL="285750" indent="-285750" algn="just" defTabSz="266700">
              <a:lnSpc>
                <a:spcPct val="140000"/>
              </a:lnSpc>
              <a:spcBef>
                <a:spcPts val="0"/>
              </a:spcBef>
              <a:spcAft>
                <a:spcPts val="0"/>
              </a:spcAft>
              <a:buFont typeface="Wingdings" panose="05000000000000000000" charset="0"/>
              <a:buChar char=""/>
            </a:pPr>
            <a:r>
              <a:rPr lang="zh-CN" altLang="en-US" b="1">
                <a:latin typeface="微软雅黑" panose="020B0503020204020204" charset="-122"/>
                <a:ea typeface="微软雅黑" panose="020B0503020204020204" charset="-122"/>
                <a:cs typeface="微软雅黑" panose="020B0503020204020204" charset="-122"/>
              </a:rPr>
              <a:t>风速对载荷的影响有一定调节作用</a:t>
            </a:r>
            <a:r>
              <a:rPr lang="zh-CN" altLang="en-US">
                <a:latin typeface="微软雅黑" panose="020B0503020204020204" charset="-122"/>
                <a:ea typeface="微软雅黑" panose="020B0503020204020204" charset="-122"/>
                <a:cs typeface="微软雅黑" panose="020B0503020204020204" charset="-122"/>
              </a:rPr>
              <a:t>，</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载荷条件相同，</a:t>
            </a:r>
            <a:r>
              <a:rPr lang="zh-CN" altLang="en-US">
                <a:solidFill>
                  <a:srgbClr val="660874"/>
                </a:solidFill>
                <a:latin typeface="微软雅黑" panose="020B0503020204020204" charset="-122"/>
                <a:ea typeface="微软雅黑" panose="020B0503020204020204" charset="-122"/>
                <a:cs typeface="微软雅黑" panose="020B0503020204020204" charset="-122"/>
              </a:rPr>
              <a:t>高风速下，功率分布更集中</a:t>
            </a:r>
            <a:r>
              <a:rPr lang="zh-CN" altLang="en-US">
                <a:latin typeface="微软雅黑" panose="020B0503020204020204" charset="-122"/>
                <a:ea typeface="微软雅黑" panose="020B0503020204020204" charset="-122"/>
                <a:cs typeface="微软雅黑" panose="020B0503020204020204" charset="-122"/>
              </a:rPr>
              <a:t>，说明风速可能限制了载荷对功率的差异化影响；</a:t>
            </a:r>
            <a:r>
              <a:rPr lang="zh-CN" altLang="en-US">
                <a:solidFill>
                  <a:srgbClr val="660874"/>
                </a:solidFill>
                <a:latin typeface="微软雅黑" panose="020B0503020204020204" charset="-122"/>
                <a:ea typeface="微软雅黑" panose="020B0503020204020204" charset="-122"/>
                <a:cs typeface="微软雅黑" panose="020B0503020204020204" charset="-122"/>
              </a:rPr>
              <a:t>低风速下，功率分布更分散</a:t>
            </a:r>
            <a:r>
              <a:rPr lang="zh-CN" altLang="en-US">
                <a:latin typeface="微软雅黑" panose="020B0503020204020204" charset="-122"/>
                <a:ea typeface="微软雅黑" panose="020B0503020204020204" charset="-122"/>
                <a:cs typeface="微软雅黑" panose="020B0503020204020204" charset="-122"/>
              </a:rPr>
              <a:t>，说明载荷的个体影响更为明显。</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3.</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描述性统计</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平均功率与</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峰值功率</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Descriptive statistics</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2" name="图片 2"/>
          <p:cNvPicPr>
            <a:picLocks noChangeAspect="1"/>
          </p:cNvPicPr>
          <p:nvPr/>
        </p:nvPicPr>
        <p:blipFill>
          <a:blip r:embed="rId7"/>
          <a:stretch>
            <a:fillRect/>
          </a:stretch>
        </p:blipFill>
        <p:spPr>
          <a:xfrm>
            <a:off x="431800" y="1066800"/>
            <a:ext cx="6579235" cy="5483225"/>
          </a:xfrm>
          <a:prstGeom prst="rect">
            <a:avLst/>
          </a:prstGeom>
          <a:noFill/>
          <a:ln>
            <a:noFill/>
          </a:ln>
        </p:spPr>
      </p:pic>
      <p:sp>
        <p:nvSpPr>
          <p:cNvPr id="4" name="文本框 3"/>
          <p:cNvSpPr txBox="1"/>
          <p:nvPr/>
        </p:nvSpPr>
        <p:spPr>
          <a:xfrm>
            <a:off x="7399020" y="1410335"/>
            <a:ext cx="4290695" cy="4351655"/>
          </a:xfrm>
          <a:prstGeom prst="rect">
            <a:avLst/>
          </a:prstGeom>
        </p:spPr>
        <p:txBody>
          <a:bodyPr wrap="square">
            <a:spAutoFit/>
          </a:bodyPr>
          <a:p>
            <a:pPr marL="0" indent="0" algn="just" defTabSz="266700">
              <a:lnSpc>
                <a:spcPct val="140000"/>
              </a:lnSpc>
              <a:spcBef>
                <a:spcPts val="0"/>
              </a:spcBef>
              <a:spcAft>
                <a:spcPts val="0"/>
              </a:spcAft>
            </a:pPr>
            <a:r>
              <a:rPr lang="en-US" altLang="zh-CN">
                <a:latin typeface="微软雅黑" panose="020B0503020204020204" charset="-122"/>
                <a:ea typeface="微软雅黑" panose="020B0503020204020204" charset="-122"/>
                <a:cs typeface="微软雅黑" panose="020B0503020204020204" charset="-122"/>
              </a:rPr>
              <a:t>1.</a:t>
            </a:r>
            <a:r>
              <a:rPr lang="zh-CN" altLang="en-US" b="1">
                <a:latin typeface="微软雅黑" panose="020B0503020204020204" charset="-122"/>
                <a:ea typeface="微软雅黑" panose="020B0503020204020204" charset="-122"/>
                <a:cs typeface="微软雅黑" panose="020B0503020204020204" charset="-122"/>
              </a:rPr>
              <a:t>平均功率（</a:t>
            </a:r>
            <a:r>
              <a:rPr lang="en-US" altLang="zh-CN" b="1">
                <a:latin typeface="微软雅黑" panose="020B0503020204020204" charset="-122"/>
                <a:ea typeface="微软雅黑" panose="020B0503020204020204" charset="-122"/>
                <a:cs typeface="微软雅黑" panose="020B0503020204020204" charset="-122"/>
              </a:rPr>
              <a:t>average_power</a:t>
            </a:r>
            <a:r>
              <a:rPr lang="zh-CN" altLang="en-US" b="1">
                <a:latin typeface="微软雅黑" panose="020B0503020204020204" charset="-122"/>
                <a:ea typeface="微软雅黑" panose="020B0503020204020204" charset="-122"/>
                <a:cs typeface="微软雅黑" panose="020B0503020204020204" charset="-122"/>
              </a:rPr>
              <a:t>）分析：</a:t>
            </a:r>
            <a:endParaRPr lang="zh-CN" altLang="en-US" b="1">
              <a:latin typeface="微软雅黑" panose="020B0503020204020204" charset="-122"/>
              <a:ea typeface="微软雅黑" panose="020B0503020204020204" charset="-122"/>
              <a:cs typeface="微软雅黑" panose="020B0503020204020204" charset="-122"/>
            </a:endParaRPr>
          </a:p>
          <a:p>
            <a:pPr marL="0" indent="0" algn="just" defTabSz="266700">
              <a:lnSpc>
                <a:spcPct val="14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rPr>
              <a:t>与峰值功率之间呈中等正相关（</a:t>
            </a:r>
            <a:r>
              <a:rPr lang="en-US" altLang="zh-CN">
                <a:latin typeface="微软雅黑" panose="020B0503020204020204" charset="-122"/>
                <a:ea typeface="微软雅黑" panose="020B0503020204020204" charset="-122"/>
                <a:cs typeface="微软雅黑" panose="020B0503020204020204" charset="-122"/>
              </a:rPr>
              <a:t>0.56</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marL="0" indent="0" algn="just" defTabSz="266700">
              <a:lnSpc>
                <a:spcPct val="14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rPr>
              <a:t>与载荷（</a:t>
            </a:r>
            <a:r>
              <a:rPr lang="en-US" altLang="zh-CN">
                <a:latin typeface="微软雅黑" panose="020B0503020204020204" charset="-122"/>
                <a:ea typeface="微软雅黑" panose="020B0503020204020204" charset="-122"/>
                <a:cs typeface="微软雅黑" panose="020B0503020204020204" charset="-122"/>
              </a:rPr>
              <a:t>payload</a:t>
            </a:r>
            <a:r>
              <a:rPr lang="zh-CN" altLang="en-US">
                <a:latin typeface="微软雅黑" panose="020B0503020204020204" charset="-122"/>
                <a:ea typeface="微软雅黑" panose="020B0503020204020204" charset="-122"/>
                <a:cs typeface="微软雅黑" panose="020B0503020204020204" charset="-122"/>
              </a:rPr>
              <a:t>）有较强正相关性（</a:t>
            </a:r>
            <a:r>
              <a:rPr lang="en-US" altLang="zh-CN">
                <a:latin typeface="微软雅黑" panose="020B0503020204020204" charset="-122"/>
                <a:ea typeface="微软雅黑" panose="020B0503020204020204" charset="-122"/>
                <a:cs typeface="微软雅黑" panose="020B0503020204020204" charset="-122"/>
              </a:rPr>
              <a:t>0.67</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marL="0" indent="0" algn="just" defTabSz="266700">
              <a:lnSpc>
                <a:spcPct val="14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rPr>
              <a:t>与飞行速度几乎没有显著相关性（</a:t>
            </a:r>
            <a:r>
              <a:rPr lang="en-US" altLang="zh-CN">
                <a:latin typeface="微软雅黑" panose="020B0503020204020204" charset="-122"/>
                <a:ea typeface="微软雅黑" panose="020B0503020204020204" charset="-122"/>
                <a:cs typeface="微软雅黑" panose="020B0503020204020204" charset="-122"/>
              </a:rPr>
              <a:t>-0.13</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marL="0" indent="0" algn="just" defTabSz="266700">
              <a:lnSpc>
                <a:spcPct val="140000"/>
              </a:lnSpc>
              <a:spcBef>
                <a:spcPts val="0"/>
              </a:spcBef>
              <a:spcAft>
                <a:spcPts val="0"/>
              </a:spcAft>
            </a:pPr>
            <a:endParaRPr lang="zh-CN" altLang="en-US">
              <a:latin typeface="微软雅黑" panose="020B0503020204020204" charset="-122"/>
              <a:ea typeface="微软雅黑" panose="020B0503020204020204" charset="-122"/>
              <a:cs typeface="微软雅黑" panose="020B0503020204020204" charset="-122"/>
            </a:endParaRPr>
          </a:p>
          <a:p>
            <a:pPr marL="0" indent="0" algn="just" defTabSz="266700">
              <a:lnSpc>
                <a:spcPct val="140000"/>
              </a:lnSpc>
              <a:spcBef>
                <a:spcPts val="0"/>
              </a:spcBef>
              <a:spcAft>
                <a:spcPts val="0"/>
              </a:spcAft>
            </a:pPr>
            <a:r>
              <a:rPr lang="en-US" altLang="zh-CN">
                <a:latin typeface="微软雅黑" panose="020B0503020204020204" charset="-122"/>
                <a:ea typeface="微软雅黑" panose="020B0503020204020204" charset="-122"/>
                <a:cs typeface="微软雅黑" panose="020B0503020204020204" charset="-122"/>
              </a:rPr>
              <a:t>2.</a:t>
            </a:r>
            <a:r>
              <a:rPr lang="zh-CN" altLang="en-US" b="1">
                <a:latin typeface="微软雅黑" panose="020B0503020204020204" charset="-122"/>
                <a:ea typeface="微软雅黑" panose="020B0503020204020204" charset="-122"/>
                <a:cs typeface="微软雅黑" panose="020B0503020204020204" charset="-122"/>
              </a:rPr>
              <a:t>峰值功率（</a:t>
            </a:r>
            <a:r>
              <a:rPr lang="en-US" altLang="zh-CN" b="1">
                <a:latin typeface="微软雅黑" panose="020B0503020204020204" charset="-122"/>
                <a:ea typeface="微软雅黑" panose="020B0503020204020204" charset="-122"/>
                <a:cs typeface="微软雅黑" panose="020B0503020204020204" charset="-122"/>
              </a:rPr>
              <a:t>peak_power</a:t>
            </a:r>
            <a:r>
              <a:rPr lang="zh-CN" altLang="en-US" b="1">
                <a:latin typeface="微软雅黑" panose="020B0503020204020204" charset="-122"/>
                <a:ea typeface="微软雅黑" panose="020B0503020204020204" charset="-122"/>
                <a:cs typeface="微软雅黑" panose="020B0503020204020204" charset="-122"/>
              </a:rPr>
              <a:t>）分析：</a:t>
            </a:r>
            <a:endParaRPr lang="zh-CN" altLang="en-US" b="1">
              <a:latin typeface="微软雅黑" panose="020B0503020204020204" charset="-122"/>
              <a:ea typeface="微软雅黑" panose="020B0503020204020204" charset="-122"/>
              <a:cs typeface="微软雅黑" panose="020B0503020204020204" charset="-122"/>
            </a:endParaRPr>
          </a:p>
          <a:p>
            <a:pPr marL="0" indent="0" algn="just" defTabSz="266700">
              <a:lnSpc>
                <a:spcPct val="14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rPr>
              <a:t>峰值功率与载荷（</a:t>
            </a:r>
            <a:r>
              <a:rPr lang="en-US" altLang="zh-CN">
                <a:latin typeface="微软雅黑" panose="020B0503020204020204" charset="-122"/>
                <a:ea typeface="微软雅黑" panose="020B0503020204020204" charset="-122"/>
                <a:cs typeface="微软雅黑" panose="020B0503020204020204" charset="-122"/>
              </a:rPr>
              <a:t>payload</a:t>
            </a:r>
            <a:r>
              <a:rPr lang="zh-CN" altLang="en-US">
                <a:latin typeface="微软雅黑" panose="020B0503020204020204" charset="-122"/>
                <a:ea typeface="微软雅黑" panose="020B0503020204020204" charset="-122"/>
                <a:cs typeface="微软雅黑" panose="020B0503020204020204" charset="-122"/>
              </a:rPr>
              <a:t>）具有较强的正相关（</a:t>
            </a:r>
            <a:r>
              <a:rPr lang="en-US" altLang="zh-CN">
                <a:latin typeface="微软雅黑" panose="020B0503020204020204" charset="-122"/>
                <a:ea typeface="微软雅黑" panose="020B0503020204020204" charset="-122"/>
                <a:cs typeface="微软雅黑" panose="020B0503020204020204" charset="-122"/>
              </a:rPr>
              <a:t>0.75</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marL="0" indent="0" algn="just" defTabSz="266700">
              <a:lnSpc>
                <a:spcPct val="14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rPr>
              <a:t>而峰值功率与飞行速度几乎没有相关性（接近于</a:t>
            </a:r>
            <a:r>
              <a:rPr lang="en-US" altLang="zh-CN">
                <a:latin typeface="微软雅黑" panose="020B0503020204020204" charset="-122"/>
                <a:ea typeface="微软雅黑" panose="020B0503020204020204" charset="-122"/>
                <a:cs typeface="微软雅黑" panose="020B0503020204020204" charset="-122"/>
              </a:rPr>
              <a:t>0</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nvPr/>
        </p:nvPicPr>
        <p:blipFill>
          <a:blip r:embed="rId2">
            <a:alphaModFix amt="15000"/>
            <a:grayscl/>
            <a:lum bright="-6000"/>
          </a:blip>
          <a:stretch>
            <a:fillRect/>
          </a:stretch>
        </p:blipFill>
        <p:spPr>
          <a:xfrm>
            <a:off x="3629025" y="575945"/>
            <a:ext cx="10714990" cy="7179310"/>
          </a:xfrm>
          <a:prstGeom prst="rect">
            <a:avLst/>
          </a:prstGeom>
          <a:effectLst>
            <a:softEdge rad="127000"/>
          </a:effectLst>
        </p:spPr>
      </p:pic>
      <p:sp>
        <p:nvSpPr>
          <p:cNvPr id="62" name="文本框 61"/>
          <p:cNvSpPr txBox="1">
            <a:spLocks noChangeArrowheads="1"/>
          </p:cNvSpPr>
          <p:nvPr/>
        </p:nvSpPr>
        <p:spPr bwMode="auto">
          <a:xfrm>
            <a:off x="5165090" y="2726055"/>
            <a:ext cx="594106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indent="0">
              <a:buNone/>
              <a:defRPr/>
            </a:pPr>
            <a:r>
              <a:rPr lang="zh-CN" altLang="en-US" sz="4800" kern="0" dirty="0">
                <a:solidFill>
                  <a:schemeClr val="tx1">
                    <a:lumMod val="65000"/>
                    <a:lumOff val="35000"/>
                  </a:schemeClr>
                </a:solidFill>
                <a:latin typeface="微软雅黑" panose="020B0503020204020204" charset="-122"/>
                <a:ea typeface="微软雅黑" panose="020B0503020204020204" charset="-122"/>
              </a:rPr>
              <a:t>传统</a:t>
            </a:r>
            <a:r>
              <a:rPr lang="zh-CN" altLang="en-US" sz="4800" kern="0" dirty="0">
                <a:solidFill>
                  <a:schemeClr val="tx1">
                    <a:lumMod val="65000"/>
                    <a:lumOff val="35000"/>
                  </a:schemeClr>
                </a:solidFill>
                <a:latin typeface="微软雅黑" panose="020B0503020204020204" charset="-122"/>
                <a:ea typeface="微软雅黑" panose="020B0503020204020204" charset="-122"/>
              </a:rPr>
              <a:t>统计方法</a:t>
            </a:r>
            <a:endParaRPr lang="zh-CN" altLang="en-US" sz="4800" kern="0" dirty="0">
              <a:solidFill>
                <a:schemeClr val="tx1">
                  <a:lumMod val="65000"/>
                  <a:lumOff val="35000"/>
                </a:schemeClr>
              </a:solidFill>
              <a:latin typeface="微软雅黑" panose="020B0503020204020204" charset="-122"/>
              <a:ea typeface="微软雅黑" panose="020B0503020204020204" charset="-122"/>
            </a:endParaRPr>
          </a:p>
        </p:txBody>
      </p:sp>
      <p:sp>
        <p:nvSpPr>
          <p:cNvPr id="63" name="矩形 62"/>
          <p:cNvSpPr/>
          <p:nvPr/>
        </p:nvSpPr>
        <p:spPr>
          <a:xfrm>
            <a:off x="5242559" y="3625852"/>
            <a:ext cx="6112041" cy="368300"/>
          </a:xfrm>
          <a:prstGeom prst="rect">
            <a:avLst/>
          </a:prstGeom>
        </p:spPr>
        <p:txBody>
          <a:bodyPr wrap="square">
            <a:spAutoFit/>
          </a:bodyPr>
          <a:lstStyle/>
          <a:p>
            <a:r>
              <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rPr>
              <a:t>Traditional statistical methods</a:t>
            </a:r>
            <a:endPar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endParaRPr>
          </a:p>
        </p:txBody>
      </p:sp>
      <p:cxnSp>
        <p:nvCxnSpPr>
          <p:cNvPr id="35" name="直接连接符 34"/>
          <p:cNvCxnSpPr/>
          <p:nvPr/>
        </p:nvCxnSpPr>
        <p:spPr>
          <a:xfrm>
            <a:off x="5317587" y="3575745"/>
            <a:ext cx="2462530"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建筑的摆设布局&#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36" name="任意多边形: 形状 35"/>
          <p:cNvSpPr/>
          <p:nvPr/>
        </p:nvSpPr>
        <p:spPr>
          <a:xfrm>
            <a:off x="0" y="-29009"/>
            <a:ext cx="3438924" cy="6799114"/>
          </a:xfrm>
          <a:custGeom>
            <a:avLst/>
            <a:gdLst>
              <a:gd name="connsiteX0" fmla="*/ 39367 w 3438924"/>
              <a:gd name="connsiteY0" fmla="*/ 0 h 6799114"/>
              <a:gd name="connsiteX1" fmla="*/ 3438924 w 3438924"/>
              <a:gd name="connsiteY1" fmla="*/ 3399557 h 6799114"/>
              <a:gd name="connsiteX2" fmla="*/ 39367 w 3438924"/>
              <a:gd name="connsiteY2" fmla="*/ 6799114 h 6799114"/>
              <a:gd name="connsiteX3" fmla="*/ 0 w 3438924"/>
              <a:gd name="connsiteY3" fmla="*/ 6798119 h 6799114"/>
              <a:gd name="connsiteX4" fmla="*/ 0 w 3438924"/>
              <a:gd name="connsiteY4" fmla="*/ 5731633 h 6799114"/>
              <a:gd name="connsiteX5" fmla="*/ 61090 w 3438924"/>
              <a:gd name="connsiteY5" fmla="*/ 5734717 h 6799114"/>
              <a:gd name="connsiteX6" fmla="*/ 2450555 w 3438924"/>
              <a:gd name="connsiteY6" fmla="*/ 3345252 h 6799114"/>
              <a:gd name="connsiteX7" fmla="*/ 61090 w 3438924"/>
              <a:gd name="connsiteY7" fmla="*/ 955788 h 6799114"/>
              <a:gd name="connsiteX8" fmla="*/ 0 w 3438924"/>
              <a:gd name="connsiteY8" fmla="*/ 958873 h 6799114"/>
              <a:gd name="connsiteX9" fmla="*/ 0 w 3438924"/>
              <a:gd name="connsiteY9" fmla="*/ 996 h 679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8924" h="6799114">
                <a:moveTo>
                  <a:pt x="39367" y="0"/>
                </a:moveTo>
                <a:cubicBezTo>
                  <a:pt x="1916891" y="0"/>
                  <a:pt x="3438924" y="1522033"/>
                  <a:pt x="3438924" y="3399557"/>
                </a:cubicBezTo>
                <a:cubicBezTo>
                  <a:pt x="3438924" y="5277081"/>
                  <a:pt x="1916891" y="6799114"/>
                  <a:pt x="39367" y="6799114"/>
                </a:cubicBezTo>
                <a:lnTo>
                  <a:pt x="0" y="6798119"/>
                </a:lnTo>
                <a:lnTo>
                  <a:pt x="0" y="5731633"/>
                </a:lnTo>
                <a:lnTo>
                  <a:pt x="61090" y="5734717"/>
                </a:lnTo>
                <a:cubicBezTo>
                  <a:pt x="1380755" y="5734717"/>
                  <a:pt x="2450555" y="4664917"/>
                  <a:pt x="2450555" y="3345252"/>
                </a:cubicBezTo>
                <a:cubicBezTo>
                  <a:pt x="2450555" y="2025588"/>
                  <a:pt x="1380755" y="955788"/>
                  <a:pt x="61090" y="955788"/>
                </a:cubicBezTo>
                <a:lnTo>
                  <a:pt x="0" y="958873"/>
                </a:lnTo>
                <a:lnTo>
                  <a:pt x="0" y="996"/>
                </a:lnTo>
                <a:close/>
              </a:path>
            </a:pathLst>
          </a:cu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60874"/>
              </a:solidFill>
            </a:endParaRPr>
          </a:p>
        </p:txBody>
      </p:sp>
      <p:sp>
        <p:nvSpPr>
          <p:cNvPr id="11" name="文本框 10"/>
          <p:cNvSpPr txBox="1"/>
          <p:nvPr/>
        </p:nvSpPr>
        <p:spPr>
          <a:xfrm>
            <a:off x="287079" y="2498651"/>
            <a:ext cx="1924493" cy="1772285"/>
          </a:xfrm>
          <a:prstGeom prst="rect">
            <a:avLst/>
          </a:prstGeom>
          <a:noFill/>
        </p:spPr>
        <p:txBody>
          <a:bodyPr wrap="square" lIns="0" tIns="0" rIns="0" bIns="0" rtlCol="0">
            <a:spAutoFit/>
          </a:bodyPr>
          <a:lstStyle/>
          <a:p>
            <a:pPr algn="l">
              <a:lnSpc>
                <a:spcPct val="120000"/>
              </a:lnSpc>
            </a:pPr>
            <a:r>
              <a:rPr lang="en-US" altLang="zh-CN" sz="9600" spc="300" dirty="0">
                <a:solidFill>
                  <a:srgbClr val="660874"/>
                </a:solidFill>
                <a:latin typeface="启功字体简体" panose="03000509000000000000" pitchFamily="65" charset="-122"/>
                <a:ea typeface="思源宋体 CN" panose="02020400000000000000"/>
              </a:rPr>
              <a:t>04</a:t>
            </a:r>
            <a:endParaRPr lang="zh-CN" altLang="en-US" sz="9600" spc="300" dirty="0">
              <a:solidFill>
                <a:srgbClr val="660874"/>
              </a:solidFill>
              <a:latin typeface="启功字体简体" panose="03000509000000000000" pitchFamily="65" charset="-122"/>
              <a:ea typeface="思源宋体 CN" panose="02020400000000000000"/>
            </a:endParaRPr>
          </a:p>
        </p:txBody>
      </p:sp>
      <p:grpSp>
        <p:nvGrpSpPr>
          <p:cNvPr id="2" name="组合 1"/>
          <p:cNvGrpSpPr>
            <a:grpSpLocks noChangeAspect="1"/>
          </p:cNvGrpSpPr>
          <p:nvPr/>
        </p:nvGrpSpPr>
        <p:grpSpPr>
          <a:xfrm>
            <a:off x="10386222" y="242117"/>
            <a:ext cx="1561684" cy="469972"/>
            <a:chOff x="2685028" y="2876682"/>
            <a:chExt cx="5502784" cy="1656004"/>
          </a:xfrm>
        </p:grpSpPr>
        <p:sp>
          <p:nvSpPr>
            <p:cNvPr id="3"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sp>
          <p:nvSpPr>
            <p:cNvPr id="4"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pic>
          <p:nvPicPr>
            <p:cNvPr id="5" name="图片 4"/>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62" grpId="0"/>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4.</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传统统计方法</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a:t>
              </a:r>
              <a:r>
                <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rPr>
                <a:t>无人机飞行能耗分析</a:t>
              </a:r>
              <a:endPar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rPr>
                <a:t>Traditional statistical methods</a:t>
              </a:r>
              <a:endPar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3" name="文本框 2"/>
          <p:cNvSpPr txBox="1"/>
          <p:nvPr/>
        </p:nvSpPr>
        <p:spPr>
          <a:xfrm>
            <a:off x="296041" y="1549471"/>
            <a:ext cx="3657601" cy="829945"/>
          </a:xfrm>
          <a:prstGeom prst="rect">
            <a:avLst/>
          </a:prstGeom>
        </p:spPr>
        <p:txBody>
          <a:bodyPr wrap="square">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原因：指标间存在较强的相关关系</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方法：基于主成分分析</a:t>
            </a: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正交旋转</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graphicFrame>
        <p:nvGraphicFramePr>
          <p:cNvPr id="4" name="表格 3"/>
          <p:cNvGraphicFramePr/>
          <p:nvPr/>
        </p:nvGraphicFramePr>
        <p:xfrm>
          <a:off x="379570" y="2913042"/>
          <a:ext cx="5267960" cy="965708"/>
        </p:xfrm>
        <a:graphic>
          <a:graphicData uri="http://schemas.openxmlformats.org/drawingml/2006/table">
            <a:tbl>
              <a:tblPr/>
              <a:tblGrid>
                <a:gridCol w="816245"/>
                <a:gridCol w="1352811"/>
                <a:gridCol w="1781914"/>
                <a:gridCol w="1316990"/>
              </a:tblGrid>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 </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zh-CN" sz="1200">
                          <a:latin typeface="Times New Roman" panose="02020603050405020304"/>
                          <a:ea typeface="宋体" panose="02010600030101010101" pitchFamily="2" charset="-122"/>
                        </a:rPr>
                        <a:t>方差</a:t>
                      </a:r>
                      <a:endParaRPr 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zh-CN" sz="1200">
                          <a:latin typeface="Times New Roman" panose="02020603050405020304"/>
                          <a:ea typeface="宋体" panose="02010600030101010101" pitchFamily="2" charset="-122"/>
                        </a:rPr>
                        <a:t>方差贡献率</a:t>
                      </a:r>
                      <a:endParaRPr 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zh-CN" sz="1200">
                          <a:latin typeface="Times New Roman" panose="02020603050405020304"/>
                          <a:ea typeface="宋体" panose="02010600030101010101" pitchFamily="2" charset="-122"/>
                        </a:rPr>
                        <a:t>累计方差贡献</a:t>
                      </a:r>
                      <a:endParaRPr 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Factor1</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2.257</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37.62%</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37.62%</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Factor2</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1.789</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29.82%</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67.44%</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Factor3</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1.009</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16.81%</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84.25%</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5" name="文本框 4"/>
          <p:cNvSpPr txBox="1"/>
          <p:nvPr/>
        </p:nvSpPr>
        <p:spPr>
          <a:xfrm>
            <a:off x="6544471" y="1982088"/>
            <a:ext cx="5080000" cy="829945"/>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根据方差贡献率，可确定提取的因子数量为</a:t>
            </a: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3</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，此时的累计方差贡献率已非常接近</a:t>
            </a: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85%</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graphicFrame>
        <p:nvGraphicFramePr>
          <p:cNvPr id="6" name="表格 5"/>
          <p:cNvGraphicFramePr/>
          <p:nvPr/>
        </p:nvGraphicFramePr>
        <p:xfrm>
          <a:off x="6544471" y="2967681"/>
          <a:ext cx="5267960" cy="1689989"/>
        </p:xfrm>
        <a:graphic>
          <a:graphicData uri="http://schemas.openxmlformats.org/drawingml/2006/table">
            <a:tbl>
              <a:tblPr/>
              <a:tblGrid>
                <a:gridCol w="1316990"/>
                <a:gridCol w="1316990"/>
                <a:gridCol w="1316990"/>
                <a:gridCol w="1316990"/>
              </a:tblGrid>
              <a:tr h="0">
                <a:tc>
                  <a:txBody>
                    <a:bodyPr/>
                    <a:lstStyle/>
                    <a:p>
                      <a:pPr marL="0" indent="0" algn="just">
                        <a:lnSpc>
                          <a:spcPct val="150000"/>
                        </a:lnSpc>
                        <a:spcBef>
                          <a:spcPct val="0"/>
                        </a:spcBef>
                        <a:spcAft>
                          <a:spcPct val="0"/>
                        </a:spcAft>
                      </a:pPr>
                      <a:r>
                        <a:rPr lang="en-US" altLang="zh-CN" sz="1200" dirty="0">
                          <a:latin typeface="Times New Roman" panose="02020603050405020304"/>
                          <a:ea typeface="宋体" panose="02010600030101010101" pitchFamily="2" charset="-122"/>
                        </a:rPr>
                        <a:t> </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Factor1</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Factor2</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Factor3</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speed</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0.016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0.862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0.074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payload</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-0.004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-0.032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0.990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altitude</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0.987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0.005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-0.001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length</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0.994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-0.010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-0.005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time</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0.536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-0.731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a:latin typeface="Times New Roman" panose="02020603050405020304"/>
                          <a:ea typeface="宋体" panose="02010600030101010101" pitchFamily="2" charset="-122"/>
                        </a:rPr>
                        <a:t>-0.057 </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200" dirty="0" err="1">
                          <a:latin typeface="Times New Roman" panose="02020603050405020304"/>
                          <a:ea typeface="宋体" panose="02010600030101010101" pitchFamily="2" charset="-122"/>
                        </a:rPr>
                        <a:t>wind_speed</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dirty="0">
                          <a:latin typeface="Times New Roman" panose="02020603050405020304"/>
                          <a:ea typeface="宋体" panose="02010600030101010101" pitchFamily="2" charset="-122"/>
                        </a:rPr>
                        <a:t>0.085 </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dirty="0">
                          <a:latin typeface="Times New Roman" panose="02020603050405020304"/>
                          <a:ea typeface="宋体" panose="02010600030101010101" pitchFamily="2" charset="-122"/>
                        </a:rPr>
                        <a:t>0.715 </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200" dirty="0">
                          <a:latin typeface="Times New Roman" panose="02020603050405020304"/>
                          <a:ea typeface="宋体" panose="02010600030101010101" pitchFamily="2" charset="-122"/>
                        </a:rPr>
                        <a:t>-0.140 </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65" name="矩形 64"/>
          <p:cNvSpPr/>
          <p:nvPr/>
        </p:nvSpPr>
        <p:spPr>
          <a:xfrm>
            <a:off x="223056" y="1023686"/>
            <a:ext cx="14020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因子分析</a:t>
            </a:r>
            <a:endParaRPr kumimoji="0" lang="zh-CN" altLang="en-US" sz="24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8" name="矩形 7"/>
          <p:cNvSpPr/>
          <p:nvPr/>
        </p:nvSpPr>
        <p:spPr>
          <a:xfrm>
            <a:off x="6544471" y="1544210"/>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因子载荷</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9" name="文本框 8"/>
          <p:cNvSpPr txBox="1"/>
          <p:nvPr/>
        </p:nvSpPr>
        <p:spPr>
          <a:xfrm>
            <a:off x="6440088" y="4919366"/>
            <a:ext cx="5080000" cy="1198880"/>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Factor1</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主要反映飞行高度、飞行距离指标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just" defTabSz="266700" rtl="0" eaLnBrk="1" fontAlgn="auto" latinLnBrk="0" hangingPunct="1">
              <a:lnSpc>
                <a:spcPct val="150000"/>
              </a:lnSpc>
              <a:spcBef>
                <a:spcPct val="0"/>
              </a:spcBef>
              <a:spcAft>
                <a:spcPct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Factor2</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主要反映飞行速度、飞行时间、风速指标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just" defTabSz="266700" rtl="0" eaLnBrk="1" fontAlgn="auto" latinLnBrk="0" hangingPunct="1">
              <a:lnSpc>
                <a:spcPct val="150000"/>
              </a:lnSpc>
              <a:spcBef>
                <a:spcPct val="0"/>
              </a:spcBef>
              <a:spcAft>
                <a:spcPct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Factor3</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主要反映飞行载荷</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296041" y="2406706"/>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方差贡献率</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graphicFrame>
        <p:nvGraphicFramePr>
          <p:cNvPr id="13" name="表格 12"/>
          <p:cNvGraphicFramePr/>
          <p:nvPr/>
        </p:nvGraphicFramePr>
        <p:xfrm>
          <a:off x="379569" y="4736706"/>
          <a:ext cx="4213860" cy="1207135"/>
        </p:xfrm>
        <a:graphic>
          <a:graphicData uri="http://schemas.openxmlformats.org/drawingml/2006/table">
            <a:tbl>
              <a:tblPr/>
              <a:tblGrid>
                <a:gridCol w="1053465"/>
                <a:gridCol w="1046252"/>
                <a:gridCol w="1060678"/>
                <a:gridCol w="1053465"/>
              </a:tblGrid>
              <a:tr h="0">
                <a:tc>
                  <a:txBody>
                    <a:bodyPr/>
                    <a:lstStyle/>
                    <a:p>
                      <a:pPr marL="0" indent="0" algn="ctr">
                        <a:lnSpc>
                          <a:spcPct val="150000"/>
                        </a:lnSpc>
                        <a:spcBef>
                          <a:spcPct val="0"/>
                        </a:spcBef>
                        <a:spcAft>
                          <a:spcPct val="0"/>
                        </a:spcAft>
                      </a:pPr>
                      <a:r>
                        <a:rPr lang="zh-CN" altLang="en-US" sz="1200" dirty="0">
                          <a:latin typeface="Times New Roman" panose="02020603050405020304"/>
                          <a:ea typeface="宋体" panose="02010600030101010101" pitchFamily="2" charset="-122"/>
                        </a:rPr>
                        <a:t>飞行轨迹</a:t>
                      </a:r>
                      <a:r>
                        <a:rPr lang="en-US" altLang="zh-CN" sz="1200" dirty="0">
                          <a:latin typeface="Times New Roman" panose="02020603050405020304"/>
                          <a:ea typeface="宋体" panose="02010600030101010101" pitchFamily="2" charset="-122"/>
                        </a:rPr>
                        <a:t> </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Factor1</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lgn="ctr">
                      <a:solidFill>
                        <a:srgbClr val="000008"/>
                      </a:solidFill>
                      <a:prstDash val="solid"/>
                      <a:roun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Factor2</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lgn="ctr">
                      <a:solidFill>
                        <a:srgbClr val="000008"/>
                      </a:solidFill>
                      <a:prstDash val="solid"/>
                      <a:roun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Factor3</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lgn="ctr">
                      <a:solidFill>
                        <a:srgbClr val="000008"/>
                      </a:solidFill>
                      <a:prstDash val="solid"/>
                      <a:roun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1</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lgn="ctr">
                      <a:solidFill>
                        <a:srgbClr val="000008"/>
                      </a:solidFill>
                      <a:prstDash val="solid"/>
                      <a:roun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rPr>
                        <a:t>-1.228 </a:t>
                      </a:r>
                      <a:endPar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rPr>
                        <a:t>-1.293 </a:t>
                      </a:r>
                      <a:endPar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rPr>
                        <a:t>-1.281 </a:t>
                      </a:r>
                      <a:endPar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2</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lgn="ctr">
                      <a:solidFill>
                        <a:srgbClr val="000008"/>
                      </a:solidFill>
                      <a:prstDash val="solid"/>
                      <a:roun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rPr>
                        <a:t>-0.174 </a:t>
                      </a:r>
                      <a:endPar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rPr>
                        <a:t>-1.985 </a:t>
                      </a:r>
                      <a:endPar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rPr>
                        <a:t>-1.286 </a:t>
                      </a:r>
                      <a:endPar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3</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lgn="ctr">
                      <a:solidFill>
                        <a:srgbClr val="000008"/>
                      </a:solidFill>
                      <a:prstDash val="solid"/>
                      <a:roun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rPr>
                        <a:t>-1.232 </a:t>
                      </a:r>
                      <a:endPar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rPr>
                        <a:t>-0.429 </a:t>
                      </a:r>
                      <a:endPar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rPr>
                        <a:t>-1.290 </a:t>
                      </a:r>
                      <a:endPar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4</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lgn="ctr">
                      <a:solidFill>
                        <a:srgbClr val="000008"/>
                      </a:solidFill>
                      <a:prstDash val="solid"/>
                      <a:roun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rPr>
                        <a:t>-1.162 </a:t>
                      </a:r>
                      <a:endParaRPr lang="en-US" altLang="zh-CN" sz="1100" b="0" i="0" u="none" strike="noStrike">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rPr>
                        <a:t>0.018 </a:t>
                      </a:r>
                      <a:endPar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rPr>
                        <a:t>-1.215 </a:t>
                      </a:r>
                      <a:endParaRPr lang="en-US" altLang="zh-CN" sz="1100" b="0" i="0" u="none" strike="noStrike" dirty="0">
                        <a:solidFill>
                          <a:srgbClr val="000000"/>
                        </a:solidFill>
                        <a:effectLst/>
                        <a:latin typeface="Times New Roman" panose="02020603050405020304" charset="0"/>
                        <a:ea typeface="等线" panose="02010600030101010101" charset="-122"/>
                        <a:cs typeface="Times New Roman" panose="02020603050405020304" charset="0"/>
                      </a:endParaRPr>
                    </a:p>
                  </a:txBody>
                  <a:tcPr marL="6350" marR="6350" marT="635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4" name="矩形 13"/>
          <p:cNvSpPr/>
          <p:nvPr/>
        </p:nvSpPr>
        <p:spPr>
          <a:xfrm>
            <a:off x="379569" y="4102246"/>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因子得分</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66"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示&#10;&#10;描述已自动生成"/>
          <p:cNvPicPr>
            <a:picLocks noChangeAspect="1"/>
          </p:cNvPicPr>
          <p:nvPr/>
        </p:nvPicPr>
        <p:blipFill rotWithShape="1">
          <a:blip r:embed="rId2" cstate="print">
            <a:alphaModFix amt="7000"/>
            <a:extLst>
              <a:ext uri="{BEBA8EAE-BF5A-486C-A8C5-ECC9F3942E4B}">
                <a14:imgProps xmlns:a14="http://schemas.microsoft.com/office/drawing/2010/main">
                  <a14:imgLayer r:embed="rId3">
                    <a14:imgEffect>
                      <a14:backgroundRemoval t="5605" b="98589" l="1226" r="99316">
                        <a14:foregroundMark x1="31043" y1="29315" x2="60348" y2="60081"/>
                        <a14:foregroundMark x1="52081" y1="15484" x2="51055" y2="46573"/>
                        <a14:foregroundMark x1="51055" y1="46573" x2="44099" y2="71129"/>
                        <a14:foregroundMark x1="44099" y1="71129" x2="44384" y2="44919"/>
                        <a14:foregroundMark x1="44384" y1="44919" x2="53221" y2="58629"/>
                        <a14:foregroundMark x1="53221" y1="58629" x2="84949" y2="60968"/>
                        <a14:foregroundMark x1="84949" y1="60968" x2="92645" y2="67944"/>
                        <a14:foregroundMark x1="92645" y1="67944" x2="89253" y2="76331"/>
                        <a14:foregroundMark x1="89253" y1="76331" x2="19498" y2="60968"/>
                        <a14:foregroundMark x1="19498" y1="60968" x2="11431" y2="79113"/>
                        <a14:foregroundMark x1="11431" y1="79113" x2="12315" y2="55524"/>
                        <a14:foregroundMark x1="12315" y1="55524" x2="42788" y2="11815"/>
                        <a14:foregroundMark x1="42788" y1="11815" x2="56442" y2="15605"/>
                        <a14:foregroundMark x1="56442" y1="15605" x2="78107" y2="33468"/>
                        <a14:foregroundMark x1="78107" y1="33468" x2="91562" y2="56653"/>
                        <a14:foregroundMark x1="91562" y1="56653" x2="97064" y2="61613"/>
                        <a14:foregroundMark x1="97064" y1="61613" x2="97320" y2="68952"/>
                        <a14:foregroundMark x1="97320" y1="68952" x2="79875" y2="81532"/>
                        <a14:foregroundMark x1="79875" y1="81532" x2="18871" y2="92460"/>
                        <a14:foregroundMark x1="18871" y1="92460" x2="40935" y2="97581"/>
                        <a14:foregroundMark x1="40935" y1="97581" x2="82925" y2="91048"/>
                        <a14:foregroundMark x1="7070" y1="43790" x2="1254" y2="88871"/>
                        <a14:foregroundMark x1="1254" y1="88871" x2="1482" y2="88871"/>
                        <a14:foregroundMark x1="97007" y1="53669" x2="97263" y2="83952"/>
                        <a14:foregroundMark x1="97263" y1="83952" x2="94698" y2="98589"/>
                        <a14:foregroundMark x1="77708" y1="25524" x2="92987" y2="47823"/>
                        <a14:foregroundMark x1="92987" y1="47823" x2="99031" y2="64758"/>
                        <a14:foregroundMark x1="99031" y1="64758" x2="99344" y2="96774"/>
                        <a14:foregroundMark x1="21836" y1="25202" x2="16591" y2="28629"/>
                        <a14:foregroundMark x1="30445" y1="9718" x2="51055" y2="7258"/>
                        <a14:foregroundMark x1="51055" y1="7258" x2="57925" y2="9879"/>
                        <a14:foregroundMark x1="65137" y1="10363" x2="70952" y2="19919"/>
                        <a14:foregroundMark x1="68158" y1="10847" x2="68957" y2="12823"/>
                        <a14:foregroundMark x1="87115" y1="34073" x2="88170" y2="37379"/>
                        <a14:foregroundMark x1="84692" y1="30927" x2="85718" y2="32742"/>
                        <a14:foregroundMark x1="83295" y1="27823" x2="86203" y2="32903"/>
                        <a14:foregroundMark x1="96779" y1="51694" x2="98518" y2="53669"/>
                        <a14:foregroundMark x1="97121" y1="50685" x2="99002" y2="53992"/>
                        <a14:foregroundMark x1="38826" y1="6411" x2="38826" y2="6411"/>
                        <a14:foregroundMark x1="59208" y1="6089" x2="69327" y2="12016"/>
                        <a14:foregroundMark x1="59208" y1="6089" x2="59208" y2="6089"/>
                        <a14:foregroundMark x1="59436" y1="6250" x2="58039" y2="6573"/>
                        <a14:foregroundMark x1="38940" y1="5605" x2="40678" y2="6895"/>
                        <a14:foregroundMark x1="18586" y1="22379" x2="20439" y2="23710"/>
                      </a14:backgroundRemoval>
                    </a14:imgEffect>
                  </a14:imgLayer>
                </a14:imgProps>
              </a:ext>
              <a:ext uri="{28A0092B-C50C-407E-A947-70E740481C1C}">
                <a14:useLocalDpi xmlns:a14="http://schemas.microsoft.com/office/drawing/2010/main" val="0"/>
              </a:ext>
            </a:extLst>
          </a:blip>
          <a:srcRect b="2765"/>
          <a:stretch>
            <a:fillRect/>
          </a:stretch>
        </p:blipFill>
        <p:spPr>
          <a:xfrm>
            <a:off x="1798779" y="807778"/>
            <a:ext cx="8801488" cy="6050222"/>
          </a:xfrm>
          <a:prstGeom prst="rect">
            <a:avLst/>
          </a:prstGeom>
        </p:spPr>
      </p:pic>
      <p:sp>
        <p:nvSpPr>
          <p:cNvPr id="39" name="标题 5"/>
          <p:cNvSpPr txBox="1"/>
          <p:nvPr/>
        </p:nvSpPr>
        <p:spPr>
          <a:xfrm>
            <a:off x="969645" y="217805"/>
            <a:ext cx="9234170" cy="885825"/>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en-US" altLang="zh-CN" sz="4000" b="1" i="1" dirty="0">
                <a:solidFill>
                  <a:srgbClr val="660874"/>
                </a:solidFill>
                <a:latin typeface="微软雅黑" panose="020B0503020204020204" charset="-122"/>
                <a:ea typeface="微软雅黑" panose="020B0503020204020204" charset="-122"/>
              </a:rPr>
              <a:t>CONTENTS</a:t>
            </a:r>
            <a:endParaRPr lang="en-US" altLang="zh-CN" sz="4000" b="1" i="1" dirty="0">
              <a:solidFill>
                <a:srgbClr val="660874"/>
              </a:solidFill>
              <a:latin typeface="微软雅黑" panose="020B0503020204020204" charset="-122"/>
              <a:ea typeface="微软雅黑" panose="020B0503020204020204" charset="-122"/>
            </a:endParaRPr>
          </a:p>
        </p:txBody>
      </p:sp>
      <p:grpSp>
        <p:nvGrpSpPr>
          <p:cNvPr id="35" name="组合 34"/>
          <p:cNvGrpSpPr/>
          <p:nvPr/>
        </p:nvGrpSpPr>
        <p:grpSpPr>
          <a:xfrm>
            <a:off x="1087333" y="2056310"/>
            <a:ext cx="3032760" cy="1444592"/>
            <a:chOff x="906415" y="1487903"/>
            <a:chExt cx="3032760" cy="1444592"/>
          </a:xfrm>
        </p:grpSpPr>
        <p:grpSp>
          <p:nvGrpSpPr>
            <p:cNvPr id="36" name="组合 35"/>
            <p:cNvGrpSpPr/>
            <p:nvPr/>
          </p:nvGrpSpPr>
          <p:grpSpPr>
            <a:xfrm>
              <a:off x="2024444" y="1487903"/>
              <a:ext cx="749137" cy="749136"/>
              <a:chOff x="3283275" y="2566737"/>
              <a:chExt cx="850232" cy="850232"/>
            </a:xfrm>
          </p:grpSpPr>
          <p:sp>
            <p:nvSpPr>
              <p:cNvPr id="38" name="椭圆 37"/>
              <p:cNvSpPr/>
              <p:nvPr/>
            </p:nvSpPr>
            <p:spPr>
              <a:xfrm>
                <a:off x="3283275" y="2566737"/>
                <a:ext cx="850232" cy="850232"/>
              </a:xfrm>
              <a:prstGeom prst="ellipse">
                <a:avLst/>
              </a:prstGeom>
              <a:solidFill>
                <a:srgbClr val="660874"/>
              </a:solidFill>
              <a:ln w="12700" cap="flat" cmpd="sng" algn="ctr">
                <a:noFill/>
                <a:prstDash val="solid"/>
                <a:miter lim="800000"/>
              </a:ln>
              <a:effectLst>
                <a:outerShdw blurRad="723900" dist="38100" dir="8100000" algn="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703881"/>
                  </a:solidFill>
                  <a:effectLst/>
                  <a:uLnTx/>
                  <a:uFillTx/>
                  <a:latin typeface="思源宋体 CN" panose="02020400000000000000" pitchFamily="18" charset="-122"/>
                  <a:ea typeface="思源宋体 CN" panose="02020400000000000000" pitchFamily="18" charset="-122"/>
                  <a:cs typeface="+mn-ea"/>
                </a:endParaRPr>
              </a:p>
            </p:txBody>
          </p:sp>
          <p:sp>
            <p:nvSpPr>
              <p:cNvPr id="44" name="矩形 43"/>
              <p:cNvSpPr/>
              <p:nvPr/>
            </p:nvSpPr>
            <p:spPr>
              <a:xfrm>
                <a:off x="3319783" y="2668688"/>
                <a:ext cx="777218" cy="66369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rPr>
                  <a:t>01</a:t>
                </a:r>
                <a:endParaRPr kumimoji="0" lang="zh-CN" altLang="en-US" sz="3200" b="0"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endParaRPr>
              </a:p>
            </p:txBody>
          </p:sp>
        </p:grpSp>
        <p:sp>
          <p:nvSpPr>
            <p:cNvPr id="37" name="矩形 36"/>
            <p:cNvSpPr/>
            <p:nvPr/>
          </p:nvSpPr>
          <p:spPr>
            <a:xfrm>
              <a:off x="906415" y="2410525"/>
              <a:ext cx="3032760" cy="521970"/>
            </a:xfrm>
            <a:prstGeom prst="rect">
              <a:avLst/>
            </a:prstGeom>
          </p:spPr>
          <p:txBody>
            <a:bodyPr wrap="none">
              <a:spAutoFit/>
            </a:bodyPr>
            <a:lstStyle/>
            <a:p>
              <a:pPr lvl="0">
                <a:defRPr/>
              </a:pPr>
              <a:r>
                <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rPr>
                <a:t>选题背景与</a:t>
              </a:r>
              <a:r>
                <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rPr>
                <a:t>数据源</a:t>
              </a:r>
              <a:endPar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endParaRPr>
            </a:p>
          </p:txBody>
        </p:sp>
      </p:grpSp>
      <p:grpSp>
        <p:nvGrpSpPr>
          <p:cNvPr id="45" name="组合 44"/>
          <p:cNvGrpSpPr/>
          <p:nvPr/>
        </p:nvGrpSpPr>
        <p:grpSpPr>
          <a:xfrm>
            <a:off x="1421343" y="4029491"/>
            <a:ext cx="2320290" cy="1444592"/>
            <a:chOff x="1240425" y="1487903"/>
            <a:chExt cx="2320290" cy="1444592"/>
          </a:xfrm>
        </p:grpSpPr>
        <p:grpSp>
          <p:nvGrpSpPr>
            <p:cNvPr id="46" name="组合 45"/>
            <p:cNvGrpSpPr/>
            <p:nvPr/>
          </p:nvGrpSpPr>
          <p:grpSpPr>
            <a:xfrm>
              <a:off x="2024444" y="1487903"/>
              <a:ext cx="749137" cy="749136"/>
              <a:chOff x="3283275" y="2566737"/>
              <a:chExt cx="850232" cy="850232"/>
            </a:xfrm>
          </p:grpSpPr>
          <p:sp>
            <p:nvSpPr>
              <p:cNvPr id="48" name="椭圆 47"/>
              <p:cNvSpPr/>
              <p:nvPr/>
            </p:nvSpPr>
            <p:spPr>
              <a:xfrm>
                <a:off x="3283275" y="2566737"/>
                <a:ext cx="850232" cy="850232"/>
              </a:xfrm>
              <a:prstGeom prst="ellipse">
                <a:avLst/>
              </a:prstGeom>
              <a:solidFill>
                <a:srgbClr val="660874"/>
              </a:solidFill>
              <a:ln w="12700" cap="flat" cmpd="sng" algn="ctr">
                <a:noFill/>
                <a:prstDash val="solid"/>
                <a:miter lim="800000"/>
              </a:ln>
              <a:effectLst>
                <a:outerShdw blurRad="723900" dist="38100" dir="8100000" algn="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思源宋体 CN" panose="02020400000000000000" pitchFamily="18" charset="-122"/>
                  <a:ea typeface="思源宋体 CN" panose="02020400000000000000" pitchFamily="18" charset="-122"/>
                  <a:cs typeface="+mn-ea"/>
                </a:endParaRPr>
              </a:p>
            </p:txBody>
          </p:sp>
          <p:sp>
            <p:nvSpPr>
              <p:cNvPr id="49" name="矩形 48"/>
              <p:cNvSpPr/>
              <p:nvPr/>
            </p:nvSpPr>
            <p:spPr>
              <a:xfrm>
                <a:off x="3316145" y="2668688"/>
                <a:ext cx="784494" cy="66369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rPr>
                  <a:t>04</a:t>
                </a:r>
                <a:endParaRPr kumimoji="0" lang="zh-CN" altLang="en-US" sz="3200" b="0"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endParaRPr>
              </a:p>
            </p:txBody>
          </p:sp>
        </p:grpSp>
        <p:sp>
          <p:nvSpPr>
            <p:cNvPr id="47" name="矩形 46"/>
            <p:cNvSpPr/>
            <p:nvPr/>
          </p:nvSpPr>
          <p:spPr>
            <a:xfrm>
              <a:off x="1240425" y="2410525"/>
              <a:ext cx="2320290" cy="521970"/>
            </a:xfrm>
            <a:prstGeom prst="rect">
              <a:avLst/>
            </a:prstGeom>
          </p:spPr>
          <p:txBody>
            <a:bodyPr wrap="none">
              <a:spAutoFit/>
            </a:bodyPr>
            <a:lstStyle/>
            <a:p>
              <a:pPr lvl="0">
                <a:defRPr/>
              </a:pPr>
              <a:r>
                <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rPr>
                <a:t>传统</a:t>
              </a:r>
              <a:r>
                <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rPr>
                <a:t>统计方法</a:t>
              </a:r>
              <a:endPar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endParaRPr>
            </a:p>
          </p:txBody>
        </p:sp>
      </p:grpSp>
      <p:grpSp>
        <p:nvGrpSpPr>
          <p:cNvPr id="50" name="组合 49"/>
          <p:cNvGrpSpPr/>
          <p:nvPr/>
        </p:nvGrpSpPr>
        <p:grpSpPr>
          <a:xfrm>
            <a:off x="5120920" y="2056310"/>
            <a:ext cx="1964055" cy="1444592"/>
            <a:chOff x="1404255" y="1487903"/>
            <a:chExt cx="1964055" cy="1444592"/>
          </a:xfrm>
        </p:grpSpPr>
        <p:grpSp>
          <p:nvGrpSpPr>
            <p:cNvPr id="51" name="组合 50"/>
            <p:cNvGrpSpPr/>
            <p:nvPr/>
          </p:nvGrpSpPr>
          <p:grpSpPr>
            <a:xfrm>
              <a:off x="2024444" y="1487903"/>
              <a:ext cx="749137" cy="749136"/>
              <a:chOff x="3283275" y="2566737"/>
              <a:chExt cx="850232" cy="850232"/>
            </a:xfrm>
          </p:grpSpPr>
          <p:sp>
            <p:nvSpPr>
              <p:cNvPr id="53" name="椭圆 52"/>
              <p:cNvSpPr/>
              <p:nvPr/>
            </p:nvSpPr>
            <p:spPr>
              <a:xfrm>
                <a:off x="3283275" y="2566737"/>
                <a:ext cx="850232" cy="850232"/>
              </a:xfrm>
              <a:prstGeom prst="ellipse">
                <a:avLst/>
              </a:prstGeom>
              <a:solidFill>
                <a:srgbClr val="660874"/>
              </a:solidFill>
              <a:ln w="12700" cap="flat" cmpd="sng" algn="ctr">
                <a:noFill/>
                <a:prstDash val="solid"/>
                <a:miter lim="800000"/>
              </a:ln>
              <a:effectLst>
                <a:outerShdw blurRad="723900" dist="38100" dir="8100000" algn="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思源宋体 CN" panose="02020400000000000000" pitchFamily="18" charset="-122"/>
                  <a:ea typeface="思源宋体 CN" panose="02020400000000000000" pitchFamily="18" charset="-122"/>
                  <a:cs typeface="+mn-ea"/>
                </a:endParaRPr>
              </a:p>
            </p:txBody>
          </p:sp>
          <p:sp>
            <p:nvSpPr>
              <p:cNvPr id="54" name="矩形 53"/>
              <p:cNvSpPr/>
              <p:nvPr/>
            </p:nvSpPr>
            <p:spPr>
              <a:xfrm>
                <a:off x="3316145" y="2668688"/>
                <a:ext cx="784494" cy="66369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rPr>
                  <a:t>02</a:t>
                </a:r>
                <a:endParaRPr kumimoji="0" lang="zh-CN" altLang="en-US" sz="3200" b="0"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endParaRPr>
              </a:p>
            </p:txBody>
          </p:sp>
        </p:grpSp>
        <p:sp>
          <p:nvSpPr>
            <p:cNvPr id="52" name="矩形 51"/>
            <p:cNvSpPr/>
            <p:nvPr/>
          </p:nvSpPr>
          <p:spPr>
            <a:xfrm>
              <a:off x="1404255" y="2410525"/>
              <a:ext cx="1964055" cy="521970"/>
            </a:xfrm>
            <a:prstGeom prst="rect">
              <a:avLst/>
            </a:prstGeom>
          </p:spPr>
          <p:txBody>
            <a:bodyPr wrap="none">
              <a:spAutoFit/>
            </a:bodyPr>
            <a:lstStyle/>
            <a:p>
              <a:pPr lvl="0">
                <a:defRPr/>
              </a:pPr>
              <a:r>
                <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rPr>
                <a:t>数据预处理</a:t>
              </a:r>
              <a:endPar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endParaRPr>
            </a:p>
          </p:txBody>
        </p:sp>
      </p:grpSp>
      <p:grpSp>
        <p:nvGrpSpPr>
          <p:cNvPr id="55" name="组合 54"/>
          <p:cNvGrpSpPr/>
          <p:nvPr/>
        </p:nvGrpSpPr>
        <p:grpSpPr>
          <a:xfrm>
            <a:off x="5338090" y="4029491"/>
            <a:ext cx="1607820" cy="1444592"/>
            <a:chOff x="1621425" y="1487903"/>
            <a:chExt cx="1607820" cy="1444592"/>
          </a:xfrm>
        </p:grpSpPr>
        <p:grpSp>
          <p:nvGrpSpPr>
            <p:cNvPr id="56" name="组合 55"/>
            <p:cNvGrpSpPr/>
            <p:nvPr/>
          </p:nvGrpSpPr>
          <p:grpSpPr>
            <a:xfrm>
              <a:off x="2024444" y="1487903"/>
              <a:ext cx="749137" cy="749136"/>
              <a:chOff x="3283275" y="2566737"/>
              <a:chExt cx="850232" cy="850232"/>
            </a:xfrm>
          </p:grpSpPr>
          <p:sp>
            <p:nvSpPr>
              <p:cNvPr id="58" name="椭圆 57"/>
              <p:cNvSpPr/>
              <p:nvPr/>
            </p:nvSpPr>
            <p:spPr>
              <a:xfrm>
                <a:off x="3283275" y="2566737"/>
                <a:ext cx="850232" cy="850232"/>
              </a:xfrm>
              <a:prstGeom prst="ellipse">
                <a:avLst/>
              </a:prstGeom>
              <a:solidFill>
                <a:srgbClr val="660874"/>
              </a:solidFill>
              <a:ln w="12700" cap="flat" cmpd="sng" algn="ctr">
                <a:noFill/>
                <a:prstDash val="solid"/>
                <a:miter lim="800000"/>
              </a:ln>
              <a:effectLst>
                <a:outerShdw blurRad="723900" dist="38100" dir="8100000" algn="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思源宋体 CN" panose="02020400000000000000" pitchFamily="18" charset="-122"/>
                  <a:ea typeface="思源宋体 CN" panose="02020400000000000000" pitchFamily="18" charset="-122"/>
                  <a:cs typeface="+mn-ea"/>
                </a:endParaRPr>
              </a:p>
            </p:txBody>
          </p:sp>
          <p:sp>
            <p:nvSpPr>
              <p:cNvPr id="59" name="矩形 58"/>
              <p:cNvSpPr/>
              <p:nvPr/>
            </p:nvSpPr>
            <p:spPr>
              <a:xfrm>
                <a:off x="3316145" y="2668688"/>
                <a:ext cx="784494" cy="66369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rPr>
                  <a:t>05</a:t>
                </a:r>
                <a:endParaRPr kumimoji="0" lang="zh-CN" altLang="en-US" sz="3200" b="0"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endParaRPr>
              </a:p>
            </p:txBody>
          </p:sp>
        </p:grpSp>
        <p:sp>
          <p:nvSpPr>
            <p:cNvPr id="57" name="矩形 56"/>
            <p:cNvSpPr/>
            <p:nvPr/>
          </p:nvSpPr>
          <p:spPr>
            <a:xfrm>
              <a:off x="1621425" y="2410525"/>
              <a:ext cx="1607820" cy="521970"/>
            </a:xfrm>
            <a:prstGeom prst="rect">
              <a:avLst/>
            </a:prstGeom>
          </p:spPr>
          <p:txBody>
            <a:bodyPr wrap="none">
              <a:spAutoFit/>
            </a:bodyPr>
            <a:lstStyle/>
            <a:p>
              <a:pPr lvl="0">
                <a:defRPr/>
              </a:pPr>
              <a:r>
                <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rPr>
                <a:t>机器学习</a:t>
              </a:r>
              <a:endPar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endParaRPr>
            </a:p>
          </p:txBody>
        </p:sp>
      </p:grpSp>
      <p:sp>
        <p:nvSpPr>
          <p:cNvPr id="67" name="矩形 66"/>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descr="建筑的摆设布局&#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pSp>
        <p:nvGrpSpPr>
          <p:cNvPr id="69" name="组合 68"/>
          <p:cNvGrpSpPr/>
          <p:nvPr/>
        </p:nvGrpSpPr>
        <p:grpSpPr>
          <a:xfrm>
            <a:off x="8669368" y="2056310"/>
            <a:ext cx="1964055" cy="1444592"/>
            <a:chOff x="1416955" y="1487903"/>
            <a:chExt cx="1964055" cy="1444592"/>
          </a:xfrm>
        </p:grpSpPr>
        <p:grpSp>
          <p:nvGrpSpPr>
            <p:cNvPr id="70" name="组合 69"/>
            <p:cNvGrpSpPr/>
            <p:nvPr/>
          </p:nvGrpSpPr>
          <p:grpSpPr>
            <a:xfrm>
              <a:off x="2024444" y="1487903"/>
              <a:ext cx="749137" cy="749136"/>
              <a:chOff x="3283275" y="2566737"/>
              <a:chExt cx="850232" cy="850232"/>
            </a:xfrm>
          </p:grpSpPr>
          <p:sp>
            <p:nvSpPr>
              <p:cNvPr id="72" name="椭圆 71"/>
              <p:cNvSpPr/>
              <p:nvPr/>
            </p:nvSpPr>
            <p:spPr>
              <a:xfrm>
                <a:off x="3283275" y="2566737"/>
                <a:ext cx="850232" cy="850232"/>
              </a:xfrm>
              <a:prstGeom prst="ellipse">
                <a:avLst/>
              </a:prstGeom>
              <a:solidFill>
                <a:srgbClr val="660874"/>
              </a:solidFill>
              <a:ln w="12700" cap="flat" cmpd="sng" algn="ctr">
                <a:noFill/>
                <a:prstDash val="solid"/>
                <a:miter lim="800000"/>
              </a:ln>
              <a:effectLst>
                <a:outerShdw blurRad="723900" dist="38100" dir="8100000" algn="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703881"/>
                  </a:solidFill>
                  <a:effectLst/>
                  <a:uLnTx/>
                  <a:uFillTx/>
                  <a:latin typeface="思源宋体 CN" panose="02020400000000000000" pitchFamily="18" charset="-122"/>
                  <a:ea typeface="思源宋体 CN" panose="02020400000000000000" pitchFamily="18" charset="-122"/>
                  <a:cs typeface="+mn-ea"/>
                </a:endParaRPr>
              </a:p>
            </p:txBody>
          </p:sp>
          <p:sp>
            <p:nvSpPr>
              <p:cNvPr id="73" name="矩形 72"/>
              <p:cNvSpPr/>
              <p:nvPr/>
            </p:nvSpPr>
            <p:spPr>
              <a:xfrm>
                <a:off x="3316145" y="2668688"/>
                <a:ext cx="784494" cy="66369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rPr>
                  <a:t>03</a:t>
                </a:r>
                <a:endParaRPr kumimoji="0" lang="zh-CN" altLang="en-US" sz="3200" b="0"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endParaRPr>
              </a:p>
            </p:txBody>
          </p:sp>
        </p:grpSp>
        <p:sp>
          <p:nvSpPr>
            <p:cNvPr id="71" name="矩形 70"/>
            <p:cNvSpPr/>
            <p:nvPr/>
          </p:nvSpPr>
          <p:spPr>
            <a:xfrm>
              <a:off x="1416955" y="2410525"/>
              <a:ext cx="1964055" cy="521970"/>
            </a:xfrm>
            <a:prstGeom prst="rect">
              <a:avLst/>
            </a:prstGeom>
          </p:spPr>
          <p:txBody>
            <a:bodyPr wrap="none">
              <a:spAutoFit/>
            </a:bodyPr>
            <a:lstStyle/>
            <a:p>
              <a:pPr lvl="0">
                <a:defRPr/>
              </a:pPr>
              <a:r>
                <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rPr>
                <a:t>描述性</a:t>
              </a:r>
              <a:r>
                <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rPr>
                <a:t>统计</a:t>
              </a:r>
              <a:endPar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endParaRPr>
            </a:p>
          </p:txBody>
        </p:sp>
      </p:grpSp>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cxnSp>
        <p:nvCxnSpPr>
          <p:cNvPr id="2" name="直接连接符 1"/>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3" name="图片 2" descr="图片包含 游戏机, 建筑, 标志, 围栏&#10;&#10;描述已自动生成"/>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grpSp>
        <p:nvGrpSpPr>
          <p:cNvPr id="4" name="组合 3"/>
          <p:cNvGrpSpPr/>
          <p:nvPr/>
        </p:nvGrpSpPr>
        <p:grpSpPr>
          <a:xfrm>
            <a:off x="8849073" y="4029491"/>
            <a:ext cx="1607820" cy="1444592"/>
            <a:chOff x="1596660" y="1487903"/>
            <a:chExt cx="1607820" cy="1444592"/>
          </a:xfrm>
        </p:grpSpPr>
        <p:grpSp>
          <p:nvGrpSpPr>
            <p:cNvPr id="5" name="组合 4"/>
            <p:cNvGrpSpPr/>
            <p:nvPr/>
          </p:nvGrpSpPr>
          <p:grpSpPr>
            <a:xfrm>
              <a:off x="2024444" y="1487903"/>
              <a:ext cx="749137" cy="749136"/>
              <a:chOff x="3283275" y="2566737"/>
              <a:chExt cx="850232" cy="850232"/>
            </a:xfrm>
          </p:grpSpPr>
          <p:sp>
            <p:nvSpPr>
              <p:cNvPr id="6" name="椭圆 5"/>
              <p:cNvSpPr/>
              <p:nvPr/>
            </p:nvSpPr>
            <p:spPr>
              <a:xfrm>
                <a:off x="3283275" y="2566737"/>
                <a:ext cx="850232" cy="850232"/>
              </a:xfrm>
              <a:prstGeom prst="ellipse">
                <a:avLst/>
              </a:prstGeom>
              <a:solidFill>
                <a:srgbClr val="660874"/>
              </a:solidFill>
              <a:ln w="12700" cap="flat" cmpd="sng" algn="ctr">
                <a:noFill/>
                <a:prstDash val="solid"/>
                <a:miter lim="800000"/>
              </a:ln>
              <a:effectLst>
                <a:outerShdw blurRad="723900" dist="38100" dir="8100000" algn="tr" rotWithShape="0">
                  <a:prstClr val="black">
                    <a:alpha val="15000"/>
                  </a:prstClr>
                </a:outerShdw>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思源宋体 CN" panose="02020400000000000000" pitchFamily="18" charset="-122"/>
                  <a:ea typeface="思源宋体 CN" panose="02020400000000000000" pitchFamily="18" charset="-122"/>
                  <a:cs typeface="+mn-ea"/>
                </a:endParaRPr>
              </a:p>
            </p:txBody>
          </p:sp>
          <p:sp>
            <p:nvSpPr>
              <p:cNvPr id="8" name="矩形 7"/>
              <p:cNvSpPr/>
              <p:nvPr/>
            </p:nvSpPr>
            <p:spPr>
              <a:xfrm>
                <a:off x="3316145" y="2668688"/>
                <a:ext cx="784494" cy="663690"/>
              </a:xfrm>
              <a:prstGeom prst="rect">
                <a:avLst/>
              </a:prstGeom>
            </p:spPr>
            <p:txBody>
              <a:bodyPr wrap="non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rPr>
                  <a:t>06</a:t>
                </a:r>
                <a:endParaRPr kumimoji="0" lang="zh-CN" altLang="en-US" sz="3200" b="0" i="0" u="none" strike="noStrike" kern="0" cap="none" spc="0" normalizeH="0" baseline="0" noProof="0" dirty="0">
                  <a:ln>
                    <a:noFill/>
                  </a:ln>
                  <a:solidFill>
                    <a:srgbClr val="FFFFFF"/>
                  </a:solidFill>
                  <a:effectLst/>
                  <a:uLnTx/>
                  <a:uFillTx/>
                  <a:latin typeface="思源宋体 CN Heavy" panose="02010600030101010101" pitchFamily="18" charset="-122"/>
                  <a:ea typeface="思源宋体 CN Heavy" panose="02010600030101010101" pitchFamily="18" charset="-122"/>
                  <a:cs typeface="+mn-cs"/>
                </a:endParaRPr>
              </a:p>
            </p:txBody>
          </p:sp>
        </p:grpSp>
        <p:sp>
          <p:nvSpPr>
            <p:cNvPr id="9" name="矩形 8"/>
            <p:cNvSpPr/>
            <p:nvPr/>
          </p:nvSpPr>
          <p:spPr>
            <a:xfrm>
              <a:off x="1596660" y="2410525"/>
              <a:ext cx="1607820" cy="521970"/>
            </a:xfrm>
            <a:prstGeom prst="rect">
              <a:avLst/>
            </a:prstGeom>
          </p:spPr>
          <p:txBody>
            <a:bodyPr wrap="none">
              <a:spAutoFit/>
            </a:bodyPr>
            <a:p>
              <a:pPr lvl="0">
                <a:defRPr/>
              </a:pPr>
              <a:r>
                <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rPr>
                <a:t>总结展望</a:t>
              </a:r>
              <a:endParaRPr lang="zh-CN" altLang="en-US" sz="2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4.</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传统统计方法</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a:t>
              </a:r>
              <a:r>
                <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rPr>
                <a:t>无人机飞行能耗分析</a:t>
              </a:r>
              <a:endPar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rPr>
                <a:t>Traditional statistical methods</a:t>
              </a:r>
              <a:endPar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209924" y="4037233"/>
                <a:ext cx="542992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𝑅</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2</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0</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828</m:t>
                      </m:r>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mc:Choice>
        <mc:Fallback>
          <p:sp>
            <p:nvSpPr>
              <p:cNvPr id="8" name="文本框 7"/>
              <p:cNvSpPr txBox="1">
                <a:spLocks noRot="1" noChangeAspect="1" noMove="1" noResize="1" noEditPoints="1" noAdjustHandles="1" noChangeArrowheads="1" noChangeShapeType="1" noTextEdit="1"/>
              </p:cNvSpPr>
              <p:nvPr/>
            </p:nvSpPr>
            <p:spPr>
              <a:xfrm>
                <a:off x="209924" y="4037233"/>
                <a:ext cx="5429920" cy="338554"/>
              </a:xfrm>
              <a:prstGeom prst="rect">
                <a:avLst/>
              </a:prstGeom>
              <a:blipFill rotWithShape="1">
                <a:blip r:embed="rId7"/>
                <a:stretch>
                  <a:fillRect l="-7" t="-159" r="8" b="1"/>
                </a:stretch>
              </a:blipFill>
            </p:spPr>
            <p:txBody>
              <a:bodyPr/>
              <a:lstStyle/>
              <a:p>
                <a:r>
                  <a:rPr lang="zh-CN" altLang="en-US">
                    <a:noFill/>
                  </a:rPr>
                  <a:t> </a:t>
                </a:r>
              </a:p>
            </p:txBody>
          </p:sp>
        </mc:Fallback>
      </mc:AlternateContent>
      <p:pic>
        <p:nvPicPr>
          <p:cNvPr id="1328433786" name="图片 1"/>
          <p:cNvPicPr>
            <a:picLocks noChangeAspect="1"/>
          </p:cNvPicPr>
          <p:nvPr/>
        </p:nvPicPr>
        <p:blipFill>
          <a:blip r:embed="rId8"/>
          <a:stretch>
            <a:fillRect/>
          </a:stretch>
        </p:blipFill>
        <p:spPr>
          <a:xfrm>
            <a:off x="6901075" y="2268234"/>
            <a:ext cx="4673419" cy="2761497"/>
          </a:xfrm>
          <a:prstGeom prst="rect">
            <a:avLst/>
          </a:prstGeom>
        </p:spPr>
      </p:pic>
      <p:sp>
        <p:nvSpPr>
          <p:cNvPr id="65" name="矩形 64"/>
          <p:cNvSpPr/>
          <p:nvPr/>
        </p:nvSpPr>
        <p:spPr>
          <a:xfrm>
            <a:off x="223056" y="1023686"/>
            <a:ext cx="20116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回归模型建立</a:t>
            </a:r>
            <a:endParaRPr kumimoji="0" lang="zh-CN" altLang="en-US" sz="24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graphicFrame>
        <p:nvGraphicFramePr>
          <p:cNvPr id="11" name="表格 10"/>
          <p:cNvGraphicFramePr/>
          <p:nvPr/>
        </p:nvGraphicFramePr>
        <p:xfrm>
          <a:off x="6901075" y="1455863"/>
          <a:ext cx="4317365" cy="724281"/>
        </p:xfrm>
        <a:graphic>
          <a:graphicData uri="http://schemas.openxmlformats.org/drawingml/2006/table">
            <a:tbl>
              <a:tblPr/>
              <a:tblGrid>
                <a:gridCol w="1053465"/>
                <a:gridCol w="1053465"/>
                <a:gridCol w="2210435"/>
              </a:tblGrid>
              <a:tr h="0">
                <a:tc gridSpan="3">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studentized Breusch-Pagan test</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hMerge="1">
                  <a:tcP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tc hMerge="1">
                  <a:tcPr>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BP</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df</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p-value</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Times New Roman" panose="02020603050405020304"/>
                        </a:rPr>
                        <a:t>7.9</a:t>
                      </a:r>
                      <a:endParaRPr lang="en-US" altLang="zh-CN" sz="1200">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Times New Roman" panose="02020603050405020304"/>
                        </a:rPr>
                        <a:t>3</a:t>
                      </a:r>
                      <a:endParaRPr lang="en-US" altLang="zh-CN" sz="1200">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Times New Roman" panose="02020603050405020304"/>
                        </a:rPr>
                        <a:t>0.11</a:t>
                      </a:r>
                      <a:endParaRPr lang="en-US" altLang="zh-CN" sz="1200" dirty="0">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pic>
        <p:nvPicPr>
          <p:cNvPr id="3" name="图片 2"/>
          <p:cNvPicPr>
            <a:picLocks noChangeAspect="1"/>
          </p:cNvPicPr>
          <p:nvPr/>
        </p:nvPicPr>
        <p:blipFill>
          <a:blip r:embed="rId9"/>
          <a:stretch>
            <a:fillRect/>
          </a:stretch>
        </p:blipFill>
        <p:spPr>
          <a:xfrm>
            <a:off x="881829" y="4682278"/>
            <a:ext cx="4125488" cy="1744642"/>
          </a:xfrm>
          <a:prstGeom prst="rect">
            <a:avLst/>
          </a:prstGeom>
        </p:spPr>
      </p:pic>
      <p:sp>
        <p:nvSpPr>
          <p:cNvPr id="4" name="矩形 3"/>
          <p:cNvSpPr/>
          <p:nvPr/>
        </p:nvSpPr>
        <p:spPr>
          <a:xfrm>
            <a:off x="5179509" y="5354899"/>
            <a:ext cx="6910485" cy="78752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结论：高负载、长距离的飞行会显著增加无人机整个飞行过程中的总耗能</a:t>
            </a:r>
            <a:r>
              <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在允许的范围内，应当尽量提高无人机的飞行速度以减小飞行过程的总耗能。</a:t>
            </a:r>
            <a:endPar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6" name="文本框 5"/>
          <p:cNvSpPr txBox="1"/>
          <p:nvPr/>
        </p:nvSpPr>
        <p:spPr>
          <a:xfrm>
            <a:off x="290904" y="1940934"/>
            <a:ext cx="6347402" cy="460375"/>
          </a:xfrm>
          <a:prstGeom prst="rect">
            <a:avLst/>
          </a:prstGeom>
        </p:spPr>
        <p:txBody>
          <a:bodyPr wrap="square">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根据因子得分构建能量消耗</a:t>
            </a: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consumption</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与因子间的线性模型</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graphicFrame>
        <p:nvGraphicFramePr>
          <p:cNvPr id="9" name="表格 8"/>
          <p:cNvGraphicFramePr/>
          <p:nvPr/>
        </p:nvGraphicFramePr>
        <p:xfrm>
          <a:off x="290904" y="2666087"/>
          <a:ext cx="5267960" cy="1207135"/>
        </p:xfrm>
        <a:graphic>
          <a:graphicData uri="http://schemas.openxmlformats.org/drawingml/2006/table">
            <a:tbl>
              <a:tblPr/>
              <a:tblGrid>
                <a:gridCol w="1053465"/>
                <a:gridCol w="1053465"/>
                <a:gridCol w="1053465"/>
                <a:gridCol w="1053465"/>
                <a:gridCol w="1054100"/>
              </a:tblGrid>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 </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Estimate</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Times New Roman" panose="02020603050405020304"/>
                        </a:rPr>
                        <a:t>Std.</a:t>
                      </a:r>
                      <a:r>
                        <a:rPr lang="en-US" altLang="zh-CN" sz="1200">
                          <a:latin typeface="Times New Roman" panose="02020603050405020304"/>
                          <a:ea typeface="宋体" panose="02010600030101010101" pitchFamily="2" charset="-122"/>
                        </a:rPr>
                        <a:t>Error</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Times New Roman" panose="02020603050405020304"/>
                        </a:rPr>
                        <a:t>t.</a:t>
                      </a:r>
                      <a:r>
                        <a:rPr lang="en-US" altLang="zh-CN" sz="1200">
                          <a:latin typeface="Times New Roman" panose="02020603050405020304"/>
                          <a:ea typeface="宋体" panose="02010600030101010101" pitchFamily="2" charset="-122"/>
                        </a:rPr>
                        <a:t>value</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Pr(&gt;|t|)</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(Intercept)</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76575</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529</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144.8</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&lt;2e-16</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Factor1</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11002</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530</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20.8</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&lt;2e-16</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Factor2</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-10554</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530</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-19.9</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&lt;2e-16</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Factor3</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4982</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530</a:t>
                      </a:r>
                      <a:endParaRPr lang="en-US" altLang="zh-CN" sz="12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9.4</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&lt;2e-16</a:t>
                      </a:r>
                      <a:endParaRPr lang="en-US" altLang="zh-CN" sz="12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2" name="矩形 11"/>
          <p:cNvSpPr/>
          <p:nvPr/>
        </p:nvSpPr>
        <p:spPr>
          <a:xfrm>
            <a:off x="6797316" y="988273"/>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正态性、齐方差性检验</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13" name="矩形 12"/>
          <p:cNvSpPr/>
          <p:nvPr/>
        </p:nvSpPr>
        <p:spPr>
          <a:xfrm>
            <a:off x="233291" y="1550886"/>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回归模型</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 y="-161945"/>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4.</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传统统计方法</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a:t>
              </a:r>
              <a:r>
                <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rPr>
                <a:t>无人机瞬时功率分析</a:t>
              </a:r>
              <a:endPar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rPr>
                <a:t>Traditional statistical methods</a:t>
              </a:r>
              <a:endPar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279400" y="931863"/>
            <a:ext cx="5080000" cy="645160"/>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rPr>
              <a:t>聚类分析及数据清洗</a:t>
            </a:r>
            <a:endPar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7" name="文本框 6"/>
          <p:cNvSpPr txBox="1"/>
          <p:nvPr/>
        </p:nvSpPr>
        <p:spPr>
          <a:xfrm>
            <a:off x="238760" y="1536382"/>
            <a:ext cx="5194202" cy="2306955"/>
          </a:xfrm>
          <a:prstGeom prst="rect">
            <a:avLst/>
          </a:prstGeom>
        </p:spPr>
        <p:txBody>
          <a:bodyPr wrap="square">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无人机在平飞巡航阶段与上升下降阶段的瞬时功率可能存在较大差异。选用无人机竖直方向上的速度</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velocity_z</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及竖直方向上的加速度</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linear_acceleration_z</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进行</a:t>
            </a: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k-means</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聚类分析，聚类数选择为</a:t>
            </a: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3</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，旨在区分无人机飞行过程中的上升、平飞以及下降阶段</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1850878476" name="图片 1"/>
          <p:cNvPicPr>
            <a:picLocks noChangeAspect="1"/>
          </p:cNvPicPr>
          <p:nvPr/>
        </p:nvPicPr>
        <p:blipFill>
          <a:blip r:embed="rId7"/>
          <a:stretch>
            <a:fillRect/>
          </a:stretch>
        </p:blipFill>
        <p:spPr>
          <a:xfrm>
            <a:off x="1453452" y="3497523"/>
            <a:ext cx="3510434" cy="2908329"/>
          </a:xfrm>
          <a:prstGeom prst="rect">
            <a:avLst/>
          </a:prstGeom>
        </p:spPr>
      </p:pic>
      <p:pic>
        <p:nvPicPr>
          <p:cNvPr id="782297501" name="图片 1"/>
          <p:cNvPicPr>
            <a:picLocks noChangeAspect="1"/>
          </p:cNvPicPr>
          <p:nvPr/>
        </p:nvPicPr>
        <p:blipFill>
          <a:blip r:embed="rId8"/>
          <a:stretch>
            <a:fillRect/>
          </a:stretch>
        </p:blipFill>
        <p:spPr>
          <a:xfrm>
            <a:off x="5565140" y="1023620"/>
            <a:ext cx="3035935" cy="1860550"/>
          </a:xfrm>
          <a:prstGeom prst="rect">
            <a:avLst/>
          </a:prstGeom>
        </p:spPr>
      </p:pic>
      <p:pic>
        <p:nvPicPr>
          <p:cNvPr id="2057402916" name="图片 1"/>
          <p:cNvPicPr>
            <a:picLocks noChangeAspect="1"/>
          </p:cNvPicPr>
          <p:nvPr/>
        </p:nvPicPr>
        <p:blipFill>
          <a:blip r:embed="rId9"/>
          <a:stretch>
            <a:fillRect/>
          </a:stretch>
        </p:blipFill>
        <p:spPr>
          <a:xfrm>
            <a:off x="8806815" y="1024255"/>
            <a:ext cx="2979445" cy="1862309"/>
          </a:xfrm>
          <a:prstGeom prst="rect">
            <a:avLst/>
          </a:prstGeom>
        </p:spPr>
      </p:pic>
      <p:sp>
        <p:nvSpPr>
          <p:cNvPr id="8" name="文本框 7"/>
          <p:cNvSpPr txBox="1"/>
          <p:nvPr/>
        </p:nvSpPr>
        <p:spPr>
          <a:xfrm>
            <a:off x="5987580" y="2881927"/>
            <a:ext cx="5080000" cy="460375"/>
          </a:xfrm>
          <a:prstGeom prst="rect">
            <a:avLst/>
          </a:prstGeom>
        </p:spPr>
        <p:txBody>
          <a:bodyPr>
            <a:spAutoFit/>
          </a:bodyPr>
          <a:lstStyle/>
          <a:p>
            <a:pPr marL="0" marR="0" lvl="0" indent="30480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方差分析无人机在不同飞行阶段的瞬时功率情况。</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aphicFrame>
        <p:nvGraphicFramePr>
          <p:cNvPr id="9" name="表格 8"/>
          <p:cNvGraphicFramePr/>
          <p:nvPr/>
        </p:nvGraphicFramePr>
        <p:xfrm>
          <a:off x="6319393" y="3369286"/>
          <a:ext cx="5267960" cy="998601"/>
        </p:xfrm>
        <a:graphic>
          <a:graphicData uri="http://schemas.openxmlformats.org/drawingml/2006/table">
            <a:tbl>
              <a:tblPr/>
              <a:tblGrid>
                <a:gridCol w="877570"/>
                <a:gridCol w="877570"/>
                <a:gridCol w="878205"/>
                <a:gridCol w="878205"/>
                <a:gridCol w="878205"/>
                <a:gridCol w="878205"/>
              </a:tblGrid>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 </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Df</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Sum Sq</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Mean Sq</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Fvalue</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Pr(&gt;F)</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kmeans_result</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2</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403963</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201982</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110</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&lt;2e-16</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Residuals</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1104</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2026095</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1835</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 </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 </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0" name="文本框 9"/>
          <p:cNvSpPr txBox="1"/>
          <p:nvPr/>
        </p:nvSpPr>
        <p:spPr>
          <a:xfrm>
            <a:off x="6319520" y="4526354"/>
            <a:ext cx="5080000" cy="33718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多重比较结果如下：</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aphicFrame>
        <p:nvGraphicFramePr>
          <p:cNvPr id="11" name="表格 10"/>
          <p:cNvGraphicFramePr/>
          <p:nvPr/>
        </p:nvGraphicFramePr>
        <p:xfrm>
          <a:off x="6319520" y="4980623"/>
          <a:ext cx="5267960" cy="965708"/>
        </p:xfrm>
        <a:graphic>
          <a:graphicData uri="http://schemas.openxmlformats.org/drawingml/2006/table">
            <a:tbl>
              <a:tblPr/>
              <a:tblGrid>
                <a:gridCol w="1053465"/>
                <a:gridCol w="1053465"/>
                <a:gridCol w="1053465"/>
                <a:gridCol w="1053465"/>
                <a:gridCol w="1054100"/>
              </a:tblGrid>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 </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Diff</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lwr</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upr</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p adj</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2-1</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-87.29</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-101.29</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-73.29</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0.00E+00</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3-1</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-74.03</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-89.178</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-58.88</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0.00E+00</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3-2</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13.26</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5.654</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20.87</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1.00E-04</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2" name="文本框 11"/>
          <p:cNvSpPr txBox="1"/>
          <p:nvPr/>
        </p:nvSpPr>
        <p:spPr>
          <a:xfrm>
            <a:off x="6319520" y="6077902"/>
            <a:ext cx="5080000" cy="33718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结果显示，不同飞行阶段的瞬时功率具有显著差异。</a:t>
            </a:r>
            <a:endParaRPr kumimoji="0" lang="zh-CN" altLang="en-U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4.</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传统统计方法</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a:t>
              </a:r>
              <a:r>
                <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rPr>
                <a:t>无人机瞬时功率分析</a:t>
              </a:r>
              <a:endPar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rPr>
                <a:t>Traditional statistical methods</a:t>
              </a:r>
              <a:endPar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279400" y="931863"/>
            <a:ext cx="5080000" cy="645160"/>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rPr>
              <a:t>回归模型建立</a:t>
            </a:r>
            <a:endPar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endParaRPr>
          </a:p>
        </p:txBody>
      </p:sp>
      <p:pic>
        <p:nvPicPr>
          <p:cNvPr id="975458567"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400" y="1962633"/>
            <a:ext cx="5292090" cy="3239770"/>
          </a:xfrm>
          <a:prstGeom prst="rect">
            <a:avLst/>
          </a:prstGeom>
        </p:spPr>
      </p:pic>
      <p:sp>
        <p:nvSpPr>
          <p:cNvPr id="5" name="矩形 4"/>
          <p:cNvSpPr/>
          <p:nvPr/>
        </p:nvSpPr>
        <p:spPr>
          <a:xfrm>
            <a:off x="279400" y="1550450"/>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相关性分析</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6" name="矩形 5"/>
          <p:cNvSpPr/>
          <p:nvPr/>
        </p:nvSpPr>
        <p:spPr>
          <a:xfrm>
            <a:off x="5984758" y="2481845"/>
            <a:ext cx="578805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部分指标间存在较强的相关关系，例如风速与</a:t>
            </a:r>
            <a:r>
              <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x</a:t>
            </a: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轴方向的线速度</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7" name="矩形 6"/>
          <p:cNvSpPr/>
          <p:nvPr/>
        </p:nvSpPr>
        <p:spPr>
          <a:xfrm>
            <a:off x="5990677" y="2967663"/>
            <a:ext cx="578805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指标数量较多</a:t>
            </a:r>
            <a:endPar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8" name="矩形 7"/>
          <p:cNvSpPr/>
          <p:nvPr/>
        </p:nvSpPr>
        <p:spPr>
          <a:xfrm>
            <a:off x="5990677" y="3452791"/>
            <a:ext cx="578805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瞬时功率与指标间的相互关系较为分散</a:t>
            </a:r>
            <a:endPar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9" name="矩形 8"/>
          <p:cNvSpPr/>
          <p:nvPr/>
        </p:nvSpPr>
        <p:spPr>
          <a:xfrm>
            <a:off x="8145270" y="4300363"/>
            <a:ext cx="124137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主成分分析</a:t>
            </a:r>
            <a:endPar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10" name="箭头: 右 9"/>
          <p:cNvSpPr/>
          <p:nvPr/>
        </p:nvSpPr>
        <p:spPr>
          <a:xfrm rot="5400000">
            <a:off x="8638297" y="3927542"/>
            <a:ext cx="255320" cy="231569"/>
          </a:xfrm>
          <a:prstGeom prst="rightArrow">
            <a:avLst>
              <a:gd name="adj1" fmla="val 100000"/>
              <a:gd name="adj2" fmla="val 50000"/>
            </a:avLst>
          </a:prstGeom>
          <a:solidFill>
            <a:srgbClr val="660874"/>
          </a:solidFill>
          <a:ln>
            <a:solidFill>
              <a:srgbClr val="66087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4.</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传统统计方法</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a:t>
              </a:r>
              <a:r>
                <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rPr>
                <a:t>无人机瞬时功率分析</a:t>
              </a:r>
              <a:endPar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rPr>
                <a:t>Traditional statistical methods</a:t>
              </a:r>
              <a:endPar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279400" y="931863"/>
            <a:ext cx="5080000" cy="645160"/>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rPr>
              <a:t>回归模型建立</a:t>
            </a:r>
            <a:endPar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endParaRPr>
          </a:p>
        </p:txBody>
      </p:sp>
      <p:graphicFrame>
        <p:nvGraphicFramePr>
          <p:cNvPr id="4" name="表格 3"/>
          <p:cNvGraphicFramePr/>
          <p:nvPr>
            <p:custDataLst>
              <p:tags r:id="rId7"/>
            </p:custDataLst>
          </p:nvPr>
        </p:nvGraphicFramePr>
        <p:xfrm>
          <a:off x="1796090" y="1924550"/>
          <a:ext cx="8453734" cy="1312632"/>
        </p:xfrm>
        <a:graphic>
          <a:graphicData uri="http://schemas.openxmlformats.org/drawingml/2006/table">
            <a:tbl>
              <a:tblPr/>
              <a:tblGrid>
                <a:gridCol w="1360424"/>
                <a:gridCol w="573756"/>
                <a:gridCol w="498764"/>
                <a:gridCol w="546265"/>
                <a:gridCol w="522163"/>
                <a:gridCol w="619271"/>
                <a:gridCol w="619271"/>
                <a:gridCol w="618368"/>
                <a:gridCol w="619271"/>
                <a:gridCol w="619271"/>
                <a:gridCol w="618368"/>
                <a:gridCol w="619271"/>
                <a:gridCol w="619271"/>
              </a:tblGrid>
              <a:tr h="328158">
                <a:tc>
                  <a:txBody>
                    <a:bodyPr/>
                    <a:lstStyle/>
                    <a:p>
                      <a:pPr marL="0" indent="0" algn="ctr">
                        <a:lnSpc>
                          <a:spcPct val="150000"/>
                        </a:lnSpc>
                        <a:spcBef>
                          <a:spcPct val="0"/>
                        </a:spcBef>
                        <a:spcAft>
                          <a:spcPct val="0"/>
                        </a:spcAft>
                      </a:pPr>
                      <a:r>
                        <a:rPr lang="zh-CN" sz="1200" dirty="0">
                          <a:solidFill>
                            <a:schemeClr val="tx1"/>
                          </a:solidFill>
                          <a:latin typeface="Times New Roman" panose="02020603050405020304"/>
                          <a:ea typeface="宋体" panose="02010600030101010101" pitchFamily="2" charset="-122"/>
                        </a:rPr>
                        <a:t>主成分</a:t>
                      </a:r>
                      <a:endParaRPr 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PC1</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Times New Roman" panose="02020603050405020304"/>
                        </a:rPr>
                        <a:t>PC2</a:t>
                      </a:r>
                      <a:endParaRPr lang="en-US" altLang="zh-CN" sz="12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PC3</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PC4</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PC5</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PC6</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PC7</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PC8</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PC9</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PC10</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Times New Roman" panose="02020603050405020304"/>
                        </a:rPr>
                        <a:t>PC11</a:t>
                      </a:r>
                      <a:endParaRPr lang="en-US" altLang="zh-CN" sz="120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Times New Roman" panose="02020603050405020304"/>
                        </a:rPr>
                        <a:t>PC12</a:t>
                      </a:r>
                      <a:endParaRPr lang="en-US" altLang="zh-CN" sz="12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28158">
                <a:tc>
                  <a:txBody>
                    <a:bodyPr/>
                    <a:lstStyle/>
                    <a:p>
                      <a:pPr marL="0" indent="0" algn="ctr">
                        <a:lnSpc>
                          <a:spcPct val="150000"/>
                        </a:lnSpc>
                        <a:spcBef>
                          <a:spcPct val="0"/>
                        </a:spcBef>
                        <a:spcAft>
                          <a:spcPct val="0"/>
                        </a:spcAft>
                      </a:pPr>
                      <a:r>
                        <a:rPr lang="zh-CN" sz="1200" dirty="0">
                          <a:solidFill>
                            <a:schemeClr val="tx1"/>
                          </a:solidFill>
                          <a:latin typeface="Times New Roman" panose="02020603050405020304"/>
                          <a:ea typeface="宋体" panose="02010600030101010101" pitchFamily="2" charset="-122"/>
                        </a:rPr>
                        <a:t>标准差</a:t>
                      </a:r>
                      <a:endParaRPr 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1.939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1.476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1.407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1.191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1.060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1.031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0.998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0.977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0.953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0.937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0.887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0.816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28158">
                <a:tc>
                  <a:txBody>
                    <a:bodyPr/>
                    <a:lstStyle/>
                    <a:p>
                      <a:pPr marL="0" indent="0" algn="ctr">
                        <a:lnSpc>
                          <a:spcPct val="150000"/>
                        </a:lnSpc>
                        <a:spcBef>
                          <a:spcPct val="0"/>
                        </a:spcBef>
                        <a:spcAft>
                          <a:spcPct val="0"/>
                        </a:spcAft>
                      </a:pPr>
                      <a:r>
                        <a:rPr lang="zh-CN" sz="1200" dirty="0">
                          <a:solidFill>
                            <a:schemeClr val="tx1"/>
                          </a:solidFill>
                          <a:latin typeface="Times New Roman" panose="02020603050405020304"/>
                          <a:ea typeface="宋体" panose="02010600030101010101" pitchFamily="2" charset="-122"/>
                        </a:rPr>
                        <a:t>方差贡献率</a:t>
                      </a:r>
                      <a:endParaRPr 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0.198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0.115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0.104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0.075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0.059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0.056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0.052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0.050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0.048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0.046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solidFill>
                            <a:schemeClr val="tx1"/>
                          </a:solidFill>
                          <a:latin typeface="Times New Roman" panose="02020603050405020304"/>
                          <a:ea typeface="宋体" panose="02010600030101010101" pitchFamily="2" charset="-122"/>
                        </a:rPr>
                        <a:t>0.041 </a:t>
                      </a:r>
                      <a:endParaRPr lang="en-US" altLang="zh-CN" sz="120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0.035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28158">
                <a:tc>
                  <a:txBody>
                    <a:bodyPr/>
                    <a:lstStyle/>
                    <a:p>
                      <a:pPr marL="0" indent="0" algn="ctr">
                        <a:lnSpc>
                          <a:spcPct val="150000"/>
                        </a:lnSpc>
                        <a:spcBef>
                          <a:spcPct val="0"/>
                        </a:spcBef>
                        <a:spcAft>
                          <a:spcPct val="0"/>
                        </a:spcAft>
                      </a:pPr>
                      <a:r>
                        <a:rPr lang="zh-CN" sz="1200" dirty="0">
                          <a:solidFill>
                            <a:schemeClr val="tx1"/>
                          </a:solidFill>
                          <a:latin typeface="Times New Roman" panose="02020603050405020304"/>
                          <a:ea typeface="宋体" panose="02010600030101010101" pitchFamily="2" charset="-122"/>
                        </a:rPr>
                        <a:t>累计方差贡献</a:t>
                      </a:r>
                      <a:endParaRPr 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0.198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0.313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0.417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0.492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0.551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0.607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0.659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0.709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0.757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0.803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0.845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solidFill>
                            <a:schemeClr val="tx1"/>
                          </a:solidFill>
                          <a:latin typeface="Times New Roman" panose="02020603050405020304"/>
                          <a:ea typeface="宋体" panose="02010600030101010101" pitchFamily="2" charset="-122"/>
                        </a:rPr>
                        <a:t>0.880 </a:t>
                      </a:r>
                      <a:endParaRPr lang="en-US" altLang="zh-CN" sz="1200" dirty="0">
                        <a:solidFill>
                          <a:schemeClr val="tx1"/>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5" name="矩形 4"/>
          <p:cNvSpPr/>
          <p:nvPr/>
        </p:nvSpPr>
        <p:spPr>
          <a:xfrm>
            <a:off x="279400" y="1550450"/>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主成分分析</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pic>
        <p:nvPicPr>
          <p:cNvPr id="1446253834" name="图片 1"/>
          <p:cNvPicPr>
            <a:picLocks noChangeAspect="1"/>
          </p:cNvPicPr>
          <p:nvPr/>
        </p:nvPicPr>
        <p:blipFill>
          <a:blip r:embed="rId8"/>
          <a:stretch>
            <a:fillRect/>
          </a:stretch>
        </p:blipFill>
        <p:spPr>
          <a:xfrm>
            <a:off x="3452749" y="3429000"/>
            <a:ext cx="5274310" cy="2956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4.</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传统统计方法</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a:t>
              </a:r>
              <a:r>
                <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rPr>
                <a:t>无人机瞬时功率分析</a:t>
              </a:r>
              <a:endPar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rPr>
                <a:t>Traditional statistical methods</a:t>
              </a:r>
              <a:endPar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279400" y="931863"/>
            <a:ext cx="5080000" cy="645160"/>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rPr>
              <a:t>回归模型建立</a:t>
            </a:r>
            <a:endPar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endParaRPr>
          </a:p>
        </p:txBody>
      </p:sp>
      <p:graphicFrame>
        <p:nvGraphicFramePr>
          <p:cNvPr id="5" name="表格 4"/>
          <p:cNvGraphicFramePr/>
          <p:nvPr/>
        </p:nvGraphicFramePr>
        <p:xfrm>
          <a:off x="1566732" y="1927965"/>
          <a:ext cx="7585336" cy="4526280"/>
        </p:xfrm>
        <a:graphic>
          <a:graphicData uri="http://schemas.openxmlformats.org/drawingml/2006/table">
            <a:tbl>
              <a:tblPr/>
              <a:tblGrid>
                <a:gridCol w="919249"/>
                <a:gridCol w="555580"/>
                <a:gridCol w="555580"/>
                <a:gridCol w="554705"/>
                <a:gridCol w="555580"/>
                <a:gridCol w="555580"/>
                <a:gridCol w="556456"/>
                <a:gridCol w="554705"/>
                <a:gridCol w="555580"/>
                <a:gridCol w="555580"/>
                <a:gridCol w="555580"/>
                <a:gridCol w="554705"/>
                <a:gridCol w="556456"/>
              </a:tblGrid>
              <a:tr h="226314">
                <a:tc>
                  <a:txBody>
                    <a:bodyPr/>
                    <a:lstStyle/>
                    <a:p>
                      <a:pPr marL="0" indent="0">
                        <a:spcBef>
                          <a:spcPct val="0"/>
                        </a:spcBef>
                        <a:spcAft>
                          <a:spcPct val="0"/>
                        </a:spcAft>
                      </a:pPr>
                      <a:endParaRPr sz="11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PC1</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PC2</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PC3</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PC4</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PC5</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PC6</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PC7</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PC8</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PC9</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PC10</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PC11</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700" dirty="0">
                          <a:solidFill>
                            <a:schemeClr val="tx1"/>
                          </a:solidFill>
                          <a:latin typeface="Times New Roman" panose="02020603050405020304"/>
                          <a:ea typeface="Times New Roman" panose="02020603050405020304"/>
                        </a:rPr>
                        <a:t>PC12</a:t>
                      </a:r>
                      <a:endParaRPr lang="en-US" altLang="zh-CN" sz="700" dirty="0">
                        <a:solidFill>
                          <a:schemeClr val="tx1"/>
                        </a:solidFill>
                        <a:latin typeface="Times New Roman" panose="02020603050405020304"/>
                        <a:ea typeface="Times New Roman" panose="02020603050405020304"/>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dirty="0" err="1">
                          <a:latin typeface="Times New Roman" panose="02020603050405020304"/>
                          <a:ea typeface="宋体" panose="02010600030101010101" pitchFamily="2" charset="-122"/>
                        </a:rPr>
                        <a:t>wind_speed</a:t>
                      </a:r>
                      <a:endParaRPr lang="en-US" altLang="zh-CN" sz="7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0.455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-0.118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0.011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0.017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0.118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-0.067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-0.102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-0.113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-0.019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-0.133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wind_angle</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0.118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0.203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0.304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0.123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-0.382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0.099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-0.268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0.363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-0.108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-0.173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-0.363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battery_voltage</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0.301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-0.278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-0.278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-0.134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-0.203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-0.130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0.044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-0.121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0.620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-0.361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battery_current</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-0.500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0.319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0.144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0.118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-0.143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0.067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0.003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-0.039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0.149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0.111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orientation_x</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-0.250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0.292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-0.005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0.376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0.076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0.168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-0.075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0.003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0.035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-0.193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0.185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0.204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orientation_y</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-0.206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-0.079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-0.161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-0.333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0.348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0.266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0.157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-0.062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-0.124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0.295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-0.264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-0.177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orientation_z</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0.304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0.285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0.306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0.200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0.081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0.060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-0.123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0.047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-0.204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-0.009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orientation_w</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-0.213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-0.258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-0.392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-0.159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-0.166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0.100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-0.202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0.221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-0.187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-0.178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-0.048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velocity_x</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-0.082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-0.030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0.384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-0.383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-0.214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-0.174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-0.250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0.129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-0.015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0.249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-0.217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-0.264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velocity_y</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0.453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-0.083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-0.167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-0.036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0.127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0.117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0.053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-0.030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-0.066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-0.041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velocity_z</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0.254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-0.291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0.038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-0.183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-0.039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-0.443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-0.006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0.228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0.447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angular_x</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-0.003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-0.004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-0.179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0.416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-0.234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0.074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-0.229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-0.295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0.726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-0.048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angular_y</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0.084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-0.018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-0.123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0.086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0.290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-0.785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-0.073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0.425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0.212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0.075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angular_z</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-0.072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0.046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0.168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-0.158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-0.090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0.131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-0.227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-0.825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-0.352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-0.185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0.013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0.109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linear_acceleration_x</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-0.474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0.102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0.111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0.014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-0.064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-0.098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0.049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0.050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0.033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0.087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0.073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linear_acceleration_y</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-0.079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-0.140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-0.356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0.354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-0.262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-0.259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-0.075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-0.049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-0.052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-0.226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-0.304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-0.238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linear_acceleration_z</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0.099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0.150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-0.155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-0.134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-0.624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0.225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0.151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-0.129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0.390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0.252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-0.111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0.342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payload</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-0.002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-0.363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0.157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0.163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-0.109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0.403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0.143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-0.179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0.333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0.120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0.402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-0.395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26314">
                <a:tc>
                  <a:txBody>
                    <a:bodyPr/>
                    <a:lstStyle/>
                    <a:p>
                      <a:pPr marL="0" indent="0" algn="just">
                        <a:lnSpc>
                          <a:spcPct val="150000"/>
                        </a:lnSpc>
                        <a:spcBef>
                          <a:spcPct val="0"/>
                        </a:spcBef>
                        <a:spcAft>
                          <a:spcPct val="0"/>
                        </a:spcAft>
                      </a:pPr>
                      <a:r>
                        <a:rPr lang="en-US" altLang="zh-CN" sz="700">
                          <a:latin typeface="Times New Roman" panose="02020603050405020304"/>
                          <a:ea typeface="宋体" panose="02010600030101010101" pitchFamily="2" charset="-122"/>
                        </a:rPr>
                        <a:t>altitude</a:t>
                      </a:r>
                      <a:endParaRPr lang="en-US" altLang="zh-CN" sz="7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-0.310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0.025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0.106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-0.450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0.210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-0.366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0.252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-0.320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-0.081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a:latin typeface="Times New Roman" panose="02020603050405020304"/>
                          <a:ea typeface="宋体" panose="02010600030101010101" pitchFamily="2" charset="-122"/>
                        </a:rPr>
                        <a:t>-0.080 </a:t>
                      </a:r>
                      <a:endParaRPr lang="en-US" altLang="zh-CN" sz="80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800" dirty="0">
                          <a:latin typeface="Times New Roman" panose="02020603050405020304"/>
                          <a:ea typeface="宋体" panose="02010600030101010101" pitchFamily="2" charset="-122"/>
                        </a:rPr>
                        <a:t>-0.084 </a:t>
                      </a:r>
                      <a:endParaRPr lang="en-US" altLang="zh-CN" sz="800" dirty="0">
                        <a:solidFill>
                          <a:srgbClr val="FF0000"/>
                        </a:solidFill>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3" name="矩形 2"/>
          <p:cNvSpPr/>
          <p:nvPr/>
        </p:nvSpPr>
        <p:spPr>
          <a:xfrm>
            <a:off x="279400" y="1550450"/>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主成分分析</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4.</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传统统计方法</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a:t>
              </a:r>
              <a:r>
                <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rPr>
                <a:t>无人机瞬时功率分析</a:t>
              </a:r>
              <a:endPar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rPr>
                <a:t>Traditional statistical methods</a:t>
              </a:r>
              <a:endPar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279400" y="931863"/>
            <a:ext cx="5080000" cy="645160"/>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rPr>
              <a:t>回归模型建立</a:t>
            </a:r>
            <a:endPar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endParaRPr>
          </a:p>
        </p:txBody>
      </p:sp>
      <p:pic>
        <p:nvPicPr>
          <p:cNvPr id="577348215"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652" y="2224184"/>
            <a:ext cx="5574665" cy="3409950"/>
          </a:xfrm>
          <a:prstGeom prst="rect">
            <a:avLst/>
          </a:prstGeom>
        </p:spPr>
      </p:pic>
      <p:sp>
        <p:nvSpPr>
          <p:cNvPr id="4" name="文本框 3"/>
          <p:cNvSpPr txBox="1"/>
          <p:nvPr/>
        </p:nvSpPr>
        <p:spPr>
          <a:xfrm>
            <a:off x="7609554" y="1271903"/>
            <a:ext cx="3256461" cy="460375"/>
          </a:xfrm>
          <a:prstGeom prst="rect">
            <a:avLst/>
          </a:prstGeom>
        </p:spPr>
        <p:txBody>
          <a:bodyPr wrap="square">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power</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与</a:t>
            </a: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PC2</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PC3</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的二维散点图</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1616571644" name="图片 1"/>
          <p:cNvPicPr>
            <a:picLocks noChangeAspect="1"/>
          </p:cNvPicPr>
          <p:nvPr/>
        </p:nvPicPr>
        <p:blipFill>
          <a:blip r:embed="rId8"/>
          <a:stretch>
            <a:fillRect/>
          </a:stretch>
        </p:blipFill>
        <p:spPr>
          <a:xfrm>
            <a:off x="7243602" y="1831402"/>
            <a:ext cx="3876040" cy="2224405"/>
          </a:xfrm>
          <a:prstGeom prst="rect">
            <a:avLst/>
          </a:prstGeom>
        </p:spPr>
      </p:pic>
      <p:pic>
        <p:nvPicPr>
          <p:cNvPr id="124946772" name="图片 1"/>
          <p:cNvPicPr>
            <a:picLocks noChangeAspect="1"/>
          </p:cNvPicPr>
          <p:nvPr/>
        </p:nvPicPr>
        <p:blipFill>
          <a:blip r:embed="rId9"/>
          <a:stretch>
            <a:fillRect/>
          </a:stretch>
        </p:blipFill>
        <p:spPr>
          <a:xfrm>
            <a:off x="7243602" y="4055807"/>
            <a:ext cx="3873500" cy="2224405"/>
          </a:xfrm>
          <a:prstGeom prst="rect">
            <a:avLst/>
          </a:prstGeom>
        </p:spPr>
      </p:pic>
      <p:sp>
        <p:nvSpPr>
          <p:cNvPr id="5" name="矩形 4"/>
          <p:cNvSpPr/>
          <p:nvPr/>
        </p:nvSpPr>
        <p:spPr>
          <a:xfrm>
            <a:off x="279400" y="1642146"/>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主成分分析</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1754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4.</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传统统计方法</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a:t>
              </a:r>
              <a:r>
                <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rPr>
                <a:t>无人机瞬时功率分析</a:t>
              </a:r>
              <a:endPar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rPr>
                <a:t>Traditional statistical methods</a:t>
              </a:r>
              <a:endPar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279400" y="931863"/>
            <a:ext cx="5080000" cy="645160"/>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rPr>
              <a:t>回归模型建立</a:t>
            </a:r>
            <a:endPar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endParaRPr>
          </a:p>
        </p:txBody>
      </p:sp>
      <p:graphicFrame>
        <p:nvGraphicFramePr>
          <p:cNvPr id="4" name="表格 3"/>
          <p:cNvGraphicFramePr/>
          <p:nvPr/>
        </p:nvGraphicFramePr>
        <p:xfrm>
          <a:off x="299515" y="2065397"/>
          <a:ext cx="5267960" cy="3148203"/>
        </p:xfrm>
        <a:graphic>
          <a:graphicData uri="http://schemas.openxmlformats.org/drawingml/2006/table">
            <a:tbl>
              <a:tblPr/>
              <a:tblGrid>
                <a:gridCol w="1053465"/>
                <a:gridCol w="1053465"/>
                <a:gridCol w="1053465"/>
                <a:gridCol w="1053465"/>
                <a:gridCol w="1054100"/>
              </a:tblGrid>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 </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Estimate</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Std. Error</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t value</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Pr(&gt;|t|)</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(Intercept)</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499.816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0.257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1941.1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-4.286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0.133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-32.28</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-38.579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0.174</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-221.13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23.199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0.183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126.77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PC4</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7.663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0.216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35.45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7.876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0.243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32.44</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-16.5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0.25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-66.08</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3.516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0.258</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13.63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PC8</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-1.367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0.263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-5.19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2.10E-07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-1.789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0.27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-6.62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3.60E-11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PC10</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-3.796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0.275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-13.81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PC11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23.567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dirty="0">
                          <a:latin typeface="Times New Roman" panose="02020603050405020304"/>
                          <a:ea typeface="宋体" panose="02010600030101010101" pitchFamily="2" charset="-122"/>
                        </a:rPr>
                        <a:t>0.29</a:t>
                      </a:r>
                      <a:endParaRPr lang="en-US" altLang="zh-CN" sz="11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81.21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70510">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PC12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3.786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0.316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a:latin typeface="Times New Roman" panose="02020603050405020304"/>
                          <a:ea typeface="宋体" panose="02010600030101010101" pitchFamily="2" charset="-122"/>
                        </a:rPr>
                        <a:t>12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lnSpc>
                          <a:spcPct val="150000"/>
                        </a:lnSpc>
                        <a:spcBef>
                          <a:spcPct val="0"/>
                        </a:spcBef>
                        <a:spcAft>
                          <a:spcPct val="0"/>
                        </a:spcAft>
                      </a:pPr>
                      <a:r>
                        <a:rPr lang="en-US" altLang="zh-CN" sz="1100" dirty="0">
                          <a:latin typeface="Times New Roman" panose="02020603050405020304"/>
                          <a:ea typeface="宋体" panose="02010600030101010101" pitchFamily="2" charset="-122"/>
                        </a:rPr>
                        <a:t>&lt; 2e-16</a:t>
                      </a:r>
                      <a:endParaRPr lang="en-US" altLang="zh-CN" sz="11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mc:AlternateContent xmlns:mc="http://schemas.openxmlformats.org/markup-compatibility/2006">
        <mc:Choice xmlns:a14="http://schemas.microsoft.com/office/drawing/2010/main" Requires="a14">
          <p:sp>
            <p:nvSpPr>
              <p:cNvPr id="8" name="文本框 7"/>
              <p:cNvSpPr txBox="1"/>
              <p:nvPr/>
            </p:nvSpPr>
            <p:spPr>
              <a:xfrm>
                <a:off x="279400" y="5641946"/>
                <a:ext cx="5080000" cy="893445"/>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逐步回归结果并未去除主成分，所有线性回归系数均在显著性检验中表现显著，此时模型的</a:t>
                </a:r>
                <a14:m>
                  <m:oMath xmlns:m="http://schemas.openxmlformats.org/officeDocument/2006/math">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𝑅</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2</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0</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8</m:t>
                    </m:r>
                  </m:oMath>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mc:Choice>
        <mc:Fallback>
          <p:sp>
            <p:nvSpPr>
              <p:cNvPr id="8" name="文本框 7"/>
              <p:cNvSpPr txBox="1">
                <a:spLocks noRot="1" noChangeAspect="1" noMove="1" noResize="1" noEditPoints="1" noAdjustHandles="1" noChangeArrowheads="1" noChangeShapeType="1" noTextEdit="1"/>
              </p:cNvSpPr>
              <p:nvPr/>
            </p:nvSpPr>
            <p:spPr>
              <a:xfrm>
                <a:off x="279400" y="5641946"/>
                <a:ext cx="5080000" cy="893445"/>
              </a:xfrm>
              <a:prstGeom prst="rect">
                <a:avLst/>
              </a:prstGeom>
              <a:blipFill rotWithShape="1">
                <a:blip r:embed="rId7"/>
                <a:stretch>
                  <a:fillRect t="-68" b="68"/>
                </a:stretch>
              </a:blipFill>
            </p:spPr>
            <p:txBody>
              <a:bodyPr/>
              <a:lstStyle/>
              <a:p>
                <a:r>
                  <a:rPr lang="zh-CN" altLang="en-US">
                    <a:noFill/>
                  </a:rPr>
                  <a:t> </a:t>
                </a:r>
              </a:p>
            </p:txBody>
          </p:sp>
        </mc:Fallback>
      </mc:AlternateContent>
      <p:graphicFrame>
        <p:nvGraphicFramePr>
          <p:cNvPr id="11" name="表格 10"/>
          <p:cNvGraphicFramePr/>
          <p:nvPr/>
        </p:nvGraphicFramePr>
        <p:xfrm>
          <a:off x="7023102" y="1957852"/>
          <a:ext cx="4317365" cy="744474"/>
        </p:xfrm>
        <a:graphic>
          <a:graphicData uri="http://schemas.openxmlformats.org/drawingml/2006/table">
            <a:tbl>
              <a:tblPr/>
              <a:tblGrid>
                <a:gridCol w="1053465"/>
                <a:gridCol w="1053465"/>
                <a:gridCol w="2210435"/>
              </a:tblGrid>
              <a:tr h="261620">
                <a:tc gridSpan="3">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studentized Breusch-Pagan test</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hMerge="1">
                  <a:tcP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tc hMerge="1">
                  <a:tcPr>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BP</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err="1">
                          <a:latin typeface="Times New Roman" panose="02020603050405020304"/>
                          <a:ea typeface="宋体" panose="02010600030101010101" pitchFamily="2" charset="-122"/>
                        </a:rPr>
                        <a:t>Df</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p-value</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547</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a:latin typeface="Times New Roman" panose="02020603050405020304"/>
                          <a:ea typeface="宋体" panose="02010600030101010101" pitchFamily="2" charset="-122"/>
                        </a:rPr>
                        <a:t>12</a:t>
                      </a:r>
                      <a:endParaRPr lang="en-US" altLang="zh-CN" sz="120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200" dirty="0">
                          <a:latin typeface="Times New Roman" panose="02020603050405020304"/>
                          <a:ea typeface="宋体" panose="02010600030101010101" pitchFamily="2" charset="-122"/>
                        </a:rPr>
                        <a:t>&lt;2e-16</a:t>
                      </a:r>
                      <a:endParaRPr lang="en-US" altLang="zh-CN" sz="1200" dirty="0">
                        <a:latin typeface="Times New Roman" panose="02020603050405020304"/>
                        <a:ea typeface="宋体" panose="02010600030101010101" pitchFamily="2"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pic>
        <p:nvPicPr>
          <p:cNvPr id="99829071" name="图片 1"/>
          <p:cNvPicPr>
            <a:picLocks noChangeAspect="1"/>
          </p:cNvPicPr>
          <p:nvPr/>
        </p:nvPicPr>
        <p:blipFill>
          <a:blip r:embed="rId8"/>
          <a:stretch>
            <a:fillRect/>
          </a:stretch>
        </p:blipFill>
        <p:spPr>
          <a:xfrm>
            <a:off x="6832602" y="2972486"/>
            <a:ext cx="4698364" cy="2866948"/>
          </a:xfrm>
          <a:prstGeom prst="rect">
            <a:avLst/>
          </a:prstGeom>
        </p:spPr>
      </p:pic>
      <p:sp>
        <p:nvSpPr>
          <p:cNvPr id="12" name="文本框 11"/>
          <p:cNvSpPr txBox="1"/>
          <p:nvPr/>
        </p:nvSpPr>
        <p:spPr>
          <a:xfrm>
            <a:off x="1215440" y="1642146"/>
            <a:ext cx="1409007" cy="33718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双向逐步回归</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sp>
        <p:nvSpPr>
          <p:cNvPr id="5" name="矩形 4"/>
          <p:cNvSpPr/>
          <p:nvPr/>
        </p:nvSpPr>
        <p:spPr>
          <a:xfrm>
            <a:off x="279400" y="1642146"/>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回归模型</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14" name="矩形 13"/>
          <p:cNvSpPr/>
          <p:nvPr/>
        </p:nvSpPr>
        <p:spPr>
          <a:xfrm>
            <a:off x="6947110" y="1477871"/>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正态性、齐方差性检验</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cs"/>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4.</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传统统计方法</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Source Han Serif SC" panose="02020400000000000000" pitchFamily="18" charset="-122"/>
                </a:rPr>
                <a:t>——</a:t>
              </a:r>
              <a:r>
                <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rPr>
                <a:t>无人机瞬时功率分析</a:t>
              </a:r>
              <a:endParaRPr kumimoji="0" lang="zh-CN" altLang="en-US" sz="2400" b="1"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rPr>
                <a:t>Traditional statistical methods</a:t>
              </a:r>
              <a:endParaRPr kumimoji="0" lang="en-US" altLang="zh-CN" sz="900" b="0" i="0" u="none" strike="noStrike" kern="1200" cap="none" spc="0" normalizeH="0" baseline="0" noProof="0" dirty="0">
                <a:ln>
                  <a:noFill/>
                </a:ln>
                <a:solidFill>
                  <a:prstClr val="black">
                    <a:lumMod val="65000"/>
                    <a:lumOff val="35000"/>
                  </a:prstClr>
                </a:solidFill>
                <a:effectLst/>
                <a:uLnTx/>
                <a:uFillTx/>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279400" y="931863"/>
            <a:ext cx="5080000" cy="645160"/>
          </a:xfrm>
          <a:prstGeom prst="rect">
            <a:avLst/>
          </a:prstGeom>
        </p:spPr>
        <p:txBody>
          <a:bodyPr>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rPr>
              <a:t>回归模型建立</a:t>
            </a:r>
            <a:endParaRPr kumimoji="0" lang="zh-CN" altLang="en-US" sz="2400" b="0" i="0" u="none" strike="noStrike" kern="1200" cap="none" spc="0" normalizeH="0" baseline="0" noProof="0">
              <a:ln>
                <a:noFill/>
              </a:ln>
              <a:solidFill>
                <a:srgbClr val="660874"/>
              </a:solidFill>
              <a:effectLst/>
              <a:uLnTx/>
              <a:uFillTx/>
              <a:latin typeface="微软雅黑" panose="020B0503020204020204" charset="-122"/>
              <a:ea typeface="微软雅黑" panose="020B0503020204020204" charset="-122"/>
              <a:cs typeface="+mn-cs"/>
            </a:endParaRPr>
          </a:p>
        </p:txBody>
      </p:sp>
      <p:sp>
        <p:nvSpPr>
          <p:cNvPr id="8" name="文本框 7"/>
          <p:cNvSpPr txBox="1"/>
          <p:nvPr/>
        </p:nvSpPr>
        <p:spPr>
          <a:xfrm>
            <a:off x="400685" y="3559016"/>
            <a:ext cx="5080000" cy="460375"/>
          </a:xfrm>
          <a:prstGeom prst="rect">
            <a:avLst/>
          </a:prstGeom>
        </p:spPr>
        <p:txBody>
          <a:bodyPr>
            <a:spAutoFit/>
          </a:bodyPr>
          <a:lstStyle/>
          <a:p>
            <a:pPr marL="0" marR="0" lvl="0" indent="30480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a:t>
            </a:r>
            <a:endParaRPr kumimoji="0" lang="zh-CN" altLang="en-US" sz="16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aphicFrame>
        <p:nvGraphicFramePr>
          <p:cNvPr id="9" name="表格 8"/>
          <p:cNvGraphicFramePr/>
          <p:nvPr/>
        </p:nvGraphicFramePr>
        <p:xfrm>
          <a:off x="6390877" y="2345413"/>
          <a:ext cx="5267960" cy="3099054"/>
        </p:xfrm>
        <a:graphic>
          <a:graphicData uri="http://schemas.openxmlformats.org/drawingml/2006/table">
            <a:tbl>
              <a:tblPr/>
              <a:tblGrid>
                <a:gridCol w="1053465"/>
                <a:gridCol w="1053465"/>
                <a:gridCol w="1053465"/>
                <a:gridCol w="1053465"/>
                <a:gridCol w="1054100"/>
              </a:tblGrid>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 </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Estimate</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Std. Error</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t value</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Pr(&gt;|t|)</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(Intercept)</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2492.272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1.659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1502.21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-27.534</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0.855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-32.19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-251.927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1.124</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-224.12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149.992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1.179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127.21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PC4</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50.523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1.393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36.28</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52.627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1.565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33.64</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-108.193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1.609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-67.25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22.013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1.662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13.24</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PC8</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-8.226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dirty="0">
                          <a:latin typeface="Times New Roman" panose="02020603050405020304"/>
                          <a:ea typeface="宋体" panose="02010600030101010101" pitchFamily="2" charset="-122"/>
                        </a:rPr>
                        <a:t>1.698</a:t>
                      </a:r>
                      <a:endParaRPr lang="en-US" altLang="zh-CN" sz="11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-4.85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1.30E-06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-14.178</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dirty="0">
                          <a:latin typeface="Times New Roman" panose="02020603050405020304"/>
                          <a:ea typeface="宋体" panose="02010600030101010101" pitchFamily="2" charset="-122"/>
                        </a:rPr>
                        <a:t>1.741</a:t>
                      </a:r>
                      <a:endParaRPr lang="en-US" altLang="zh-CN" sz="11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-8.14</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4.00E-16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PC10</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-26.205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1.771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-14.79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PC11</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156.409</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1.87</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83.65</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&lt; 2e-16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PC12</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23.593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2.033</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a:latin typeface="Times New Roman" panose="02020603050405020304"/>
                          <a:ea typeface="宋体" panose="02010600030101010101" pitchFamily="2" charset="-122"/>
                        </a:rPr>
                        <a:t>11.6</a:t>
                      </a:r>
                      <a:endParaRPr lang="en-US" altLang="zh-CN" sz="110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lnSpc>
                          <a:spcPct val="150000"/>
                        </a:lnSpc>
                        <a:spcBef>
                          <a:spcPct val="0"/>
                        </a:spcBef>
                        <a:spcAft>
                          <a:spcPct val="0"/>
                        </a:spcAft>
                      </a:pPr>
                      <a:r>
                        <a:rPr lang="en-US" altLang="zh-CN" sz="1100" dirty="0">
                          <a:latin typeface="Times New Roman" panose="02020603050405020304"/>
                          <a:ea typeface="宋体" panose="02010600030101010101" pitchFamily="2" charset="-122"/>
                        </a:rPr>
                        <a:t>&lt; 2e-16</a:t>
                      </a:r>
                      <a:endParaRPr lang="en-US" altLang="zh-CN" sz="1100" dirty="0">
                        <a:latin typeface="Times New Roman" panose="02020603050405020304"/>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mc:AlternateContent xmlns:mc="http://schemas.openxmlformats.org/markup-compatibility/2006">
        <mc:Choice xmlns:a14="http://schemas.microsoft.com/office/drawing/2010/main" Requires="a14">
          <p:sp>
            <p:nvSpPr>
              <p:cNvPr id="15" name="文本框 14"/>
              <p:cNvSpPr txBox="1"/>
              <p:nvPr/>
            </p:nvSpPr>
            <p:spPr>
              <a:xfrm>
                <a:off x="8217063" y="5962933"/>
                <a:ext cx="1670198" cy="523875"/>
              </a:xfrm>
              <a:prstGeom prst="rect">
                <a:avLst/>
              </a:prstGeom>
            </p:spPr>
            <p:txBody>
              <a:bodyPr wrap="square">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此模型</a:t>
                </a:r>
                <a14:m>
                  <m:oMath xmlns:m="http://schemas.openxmlformats.org/officeDocument/2006/math">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𝑅</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2</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0</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82</m:t>
                    </m:r>
                  </m:oMath>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mc:Choice>
        <mc:Fallback>
          <p:sp>
            <p:nvSpPr>
              <p:cNvPr id="15" name="文本框 14"/>
              <p:cNvSpPr txBox="1">
                <a:spLocks noRot="1" noChangeAspect="1" noMove="1" noResize="1" noEditPoints="1" noAdjustHandles="1" noChangeArrowheads="1" noChangeShapeType="1" noTextEdit="1"/>
              </p:cNvSpPr>
              <p:nvPr/>
            </p:nvSpPr>
            <p:spPr>
              <a:xfrm>
                <a:off x="8217063" y="5962933"/>
                <a:ext cx="1670198" cy="523875"/>
              </a:xfrm>
              <a:prstGeom prst="rect">
                <a:avLst/>
              </a:prstGeom>
              <a:blipFill rotWithShape="1">
                <a:blip r:embed="rId7"/>
                <a:stretch>
                  <a:fillRect l="-10" t="-54" r="19" b="54"/>
                </a:stretch>
              </a:blipFill>
            </p:spPr>
            <p:txBody>
              <a:bodyPr/>
              <a:lstStyle/>
              <a:p>
                <a:r>
                  <a:rPr lang="zh-CN" altLang="en-US">
                    <a:noFill/>
                  </a:rPr>
                  <a:t> </a:t>
                </a:r>
              </a:p>
            </p:txBody>
          </p:sp>
        </mc:Fallback>
      </mc:AlternateContent>
      <p:pic>
        <p:nvPicPr>
          <p:cNvPr id="1925377133"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623" y="2169227"/>
            <a:ext cx="5151755" cy="3108325"/>
          </a:xfrm>
          <a:prstGeom prst="rect">
            <a:avLst/>
          </a:prstGeom>
        </p:spPr>
      </p:pic>
      <p:sp>
        <p:nvSpPr>
          <p:cNvPr id="17" name="文本框 16"/>
          <p:cNvSpPr txBox="1"/>
          <p:nvPr/>
        </p:nvSpPr>
        <p:spPr>
          <a:xfrm>
            <a:off x="1215390" y="1642110"/>
            <a:ext cx="1783080" cy="33718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ea"/>
              </a:rPr>
              <a:t>Box-Cox</a:t>
            </a: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ea"/>
              </a:rPr>
              <a:t>变换</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 name="矩形 17"/>
          <p:cNvSpPr/>
          <p:nvPr/>
        </p:nvSpPr>
        <p:spPr>
          <a:xfrm>
            <a:off x="279400" y="1642146"/>
            <a:ext cx="40772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rPr>
              <a:t>回归模型</a:t>
            </a:r>
            <a:endParaRPr kumimoji="0" lang="en-US" altLang="zh-CN" sz="1600" b="0" i="0" u="none" strike="noStrike" kern="1200" cap="none" spc="0" normalizeH="0" baseline="0" noProof="0" dirty="0">
              <a:ln>
                <a:noFill/>
              </a:ln>
              <a:solidFill>
                <a:srgbClr val="66087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9" name="文本框 18"/>
              <p:cNvSpPr txBox="1"/>
              <p:nvPr/>
            </p:nvSpPr>
            <p:spPr>
              <a:xfrm>
                <a:off x="2105586" y="5407842"/>
                <a:ext cx="1670198" cy="523875"/>
              </a:xfrm>
              <a:prstGeom prst="rect">
                <a:avLst/>
              </a:prstGeom>
            </p:spPr>
            <p:txBody>
              <a:bodyPr wrap="square">
                <a:spAutoFit/>
              </a:bodyPr>
              <a:lstStyle/>
              <a:p>
                <a:pPr marL="0" marR="0" lvl="0" indent="0" algn="just" defTabSz="266700" rtl="0" eaLnBrk="1" fontAlgn="auto"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选择</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𝜆</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1</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mn-cs"/>
                      </a:rPr>
                      <m:t>3</m:t>
                    </m:r>
                  </m:oMath>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mc:Choice>
        <mc:Fallback>
          <p:sp>
            <p:nvSpPr>
              <p:cNvPr id="19" name="文本框 18"/>
              <p:cNvSpPr txBox="1">
                <a:spLocks noRot="1" noChangeAspect="1" noMove="1" noResize="1" noEditPoints="1" noAdjustHandles="1" noChangeArrowheads="1" noChangeShapeType="1" noTextEdit="1"/>
              </p:cNvSpPr>
              <p:nvPr/>
            </p:nvSpPr>
            <p:spPr>
              <a:xfrm>
                <a:off x="2105586" y="5407842"/>
                <a:ext cx="1670198" cy="523875"/>
              </a:xfrm>
              <a:prstGeom prst="rect">
                <a:avLst/>
              </a:prstGeom>
              <a:blipFill rotWithShape="1">
                <a:blip r:embed="rId9"/>
                <a:stretch>
                  <a:fillRect l="-34" t="-35" r="4"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5359400" y="1301364"/>
                <a:ext cx="7031107" cy="92519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zh-CN" alt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𝑝𝑜𝑤𝑒</m:t>
                          </m:r>
                          <m:sSup>
                            <m:sSupPr>
                              <m:ctrlP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𝑟</m:t>
                              </m:r>
                            </m:e>
                            <m:sup>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3</m:t>
                              </m:r>
                            </m:sup>
                          </m:sSup>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3</m:t>
                          </m:r>
                        </m:den>
                      </m:f>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2492</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272</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27</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534</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251</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927</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149</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992</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3</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50</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523</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4</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52</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627</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5</m:t>
                      </m:r>
                    </m:oMath>
                  </m:oMathPara>
                </a14:m>
                <a:endParaRPr kumimoji="0" lang="en-US" altLang="zh-CN" sz="1200" b="0" i="0" u="none" strike="noStrike" kern="1200" cap="none" spc="0" normalizeH="0" baseline="0" noProof="0" dirty="0">
                  <a:ln>
                    <a:noFill/>
                  </a:ln>
                  <a:solidFill>
                    <a:prstClr val="black"/>
                  </a:solidFill>
                  <a:effectLst/>
                  <a:uLnTx/>
                  <a:uFillTx/>
                  <a:latin typeface="Cambria Math" panose="02040503050406030204" pitchFamily="18" charset="0"/>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108</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193</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6</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22</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013</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7</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8</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226</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8</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14</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178</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9</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26</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205</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10</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156</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409</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11</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23</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593</m:t>
                      </m:r>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𝑃𝐶</m:t>
                      </m:r>
                      <m: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m:t>12</m:t>
                      </m:r>
                    </m:oMath>
                  </m:oMathPara>
                </a14:m>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p:sp>
            <p:nvSpPr>
              <p:cNvPr id="21" name="文本框 20"/>
              <p:cNvSpPr txBox="1">
                <a:spLocks noRot="1" noChangeAspect="1" noMove="1" noResize="1" noEditPoints="1" noAdjustHandles="1" noChangeArrowheads="1" noChangeShapeType="1" noTextEdit="1"/>
              </p:cNvSpPr>
              <p:nvPr/>
            </p:nvSpPr>
            <p:spPr>
              <a:xfrm>
                <a:off x="5359400" y="1301364"/>
                <a:ext cx="7031107" cy="925190"/>
              </a:xfrm>
              <a:prstGeom prst="rect">
                <a:avLst/>
              </a:prstGeom>
              <a:blipFill rotWithShape="1">
                <a:blip r:embed="rId10"/>
                <a:stretch>
                  <a:fillRect t="-27" r="6" b="2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nvPr/>
        </p:nvPicPr>
        <p:blipFill>
          <a:blip r:embed="rId2">
            <a:alphaModFix amt="15000"/>
            <a:grayscl/>
            <a:lum bright="-6000"/>
          </a:blip>
          <a:srcRect b="12498"/>
          <a:stretch>
            <a:fillRect/>
          </a:stretch>
        </p:blipFill>
        <p:spPr>
          <a:xfrm>
            <a:off x="3629025" y="575945"/>
            <a:ext cx="10714990" cy="6282055"/>
          </a:xfrm>
          <a:prstGeom prst="rect">
            <a:avLst/>
          </a:prstGeom>
          <a:effectLst>
            <a:softEdge rad="127000"/>
          </a:effectLst>
        </p:spPr>
      </p:pic>
      <p:sp>
        <p:nvSpPr>
          <p:cNvPr id="62" name="文本框 61"/>
          <p:cNvSpPr txBox="1">
            <a:spLocks noChangeArrowheads="1"/>
          </p:cNvSpPr>
          <p:nvPr/>
        </p:nvSpPr>
        <p:spPr bwMode="auto">
          <a:xfrm>
            <a:off x="5165090" y="2726055"/>
            <a:ext cx="594106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indent="0">
              <a:buNone/>
              <a:defRPr/>
            </a:pPr>
            <a:r>
              <a:rPr lang="zh-CN" altLang="en-US" sz="4800" kern="0" dirty="0">
                <a:solidFill>
                  <a:schemeClr val="tx1">
                    <a:lumMod val="65000"/>
                    <a:lumOff val="35000"/>
                  </a:schemeClr>
                </a:solidFill>
                <a:latin typeface="微软雅黑" panose="020B0503020204020204" charset="-122"/>
                <a:ea typeface="微软雅黑" panose="020B0503020204020204" charset="-122"/>
              </a:rPr>
              <a:t>机器学习</a:t>
            </a:r>
            <a:endParaRPr lang="zh-CN" altLang="en-US" sz="4800" kern="0" dirty="0">
              <a:solidFill>
                <a:schemeClr val="tx1">
                  <a:lumMod val="65000"/>
                  <a:lumOff val="35000"/>
                </a:schemeClr>
              </a:solidFill>
              <a:latin typeface="微软雅黑" panose="020B0503020204020204" charset="-122"/>
              <a:ea typeface="微软雅黑" panose="020B0503020204020204" charset="-122"/>
            </a:endParaRPr>
          </a:p>
        </p:txBody>
      </p:sp>
      <p:sp>
        <p:nvSpPr>
          <p:cNvPr id="63" name="矩形 62"/>
          <p:cNvSpPr/>
          <p:nvPr/>
        </p:nvSpPr>
        <p:spPr>
          <a:xfrm>
            <a:off x="5242559" y="3625852"/>
            <a:ext cx="6112041" cy="368300"/>
          </a:xfrm>
          <a:prstGeom prst="rect">
            <a:avLst/>
          </a:prstGeom>
        </p:spPr>
        <p:txBody>
          <a:bodyPr wrap="square">
            <a:spAutoFit/>
          </a:bodyPr>
          <a:lstStyle/>
          <a:p>
            <a:r>
              <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rPr>
              <a:t>Machine Learning</a:t>
            </a:r>
            <a:endPar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endParaRPr>
          </a:p>
        </p:txBody>
      </p:sp>
      <p:cxnSp>
        <p:nvCxnSpPr>
          <p:cNvPr id="35" name="直接连接符 34"/>
          <p:cNvCxnSpPr/>
          <p:nvPr/>
        </p:nvCxnSpPr>
        <p:spPr>
          <a:xfrm>
            <a:off x="5317587" y="3575745"/>
            <a:ext cx="2462530"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建筑的摆设布局&#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36" name="任意多边形: 形状 35"/>
          <p:cNvSpPr/>
          <p:nvPr/>
        </p:nvSpPr>
        <p:spPr>
          <a:xfrm>
            <a:off x="0" y="-29009"/>
            <a:ext cx="3438924" cy="6799114"/>
          </a:xfrm>
          <a:custGeom>
            <a:avLst/>
            <a:gdLst>
              <a:gd name="connsiteX0" fmla="*/ 39367 w 3438924"/>
              <a:gd name="connsiteY0" fmla="*/ 0 h 6799114"/>
              <a:gd name="connsiteX1" fmla="*/ 3438924 w 3438924"/>
              <a:gd name="connsiteY1" fmla="*/ 3399557 h 6799114"/>
              <a:gd name="connsiteX2" fmla="*/ 39367 w 3438924"/>
              <a:gd name="connsiteY2" fmla="*/ 6799114 h 6799114"/>
              <a:gd name="connsiteX3" fmla="*/ 0 w 3438924"/>
              <a:gd name="connsiteY3" fmla="*/ 6798119 h 6799114"/>
              <a:gd name="connsiteX4" fmla="*/ 0 w 3438924"/>
              <a:gd name="connsiteY4" fmla="*/ 5731633 h 6799114"/>
              <a:gd name="connsiteX5" fmla="*/ 61090 w 3438924"/>
              <a:gd name="connsiteY5" fmla="*/ 5734717 h 6799114"/>
              <a:gd name="connsiteX6" fmla="*/ 2450555 w 3438924"/>
              <a:gd name="connsiteY6" fmla="*/ 3345252 h 6799114"/>
              <a:gd name="connsiteX7" fmla="*/ 61090 w 3438924"/>
              <a:gd name="connsiteY7" fmla="*/ 955788 h 6799114"/>
              <a:gd name="connsiteX8" fmla="*/ 0 w 3438924"/>
              <a:gd name="connsiteY8" fmla="*/ 958873 h 6799114"/>
              <a:gd name="connsiteX9" fmla="*/ 0 w 3438924"/>
              <a:gd name="connsiteY9" fmla="*/ 996 h 679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8924" h="6799114">
                <a:moveTo>
                  <a:pt x="39367" y="0"/>
                </a:moveTo>
                <a:cubicBezTo>
                  <a:pt x="1916891" y="0"/>
                  <a:pt x="3438924" y="1522033"/>
                  <a:pt x="3438924" y="3399557"/>
                </a:cubicBezTo>
                <a:cubicBezTo>
                  <a:pt x="3438924" y="5277081"/>
                  <a:pt x="1916891" y="6799114"/>
                  <a:pt x="39367" y="6799114"/>
                </a:cubicBezTo>
                <a:lnTo>
                  <a:pt x="0" y="6798119"/>
                </a:lnTo>
                <a:lnTo>
                  <a:pt x="0" y="5731633"/>
                </a:lnTo>
                <a:lnTo>
                  <a:pt x="61090" y="5734717"/>
                </a:lnTo>
                <a:cubicBezTo>
                  <a:pt x="1380755" y="5734717"/>
                  <a:pt x="2450555" y="4664917"/>
                  <a:pt x="2450555" y="3345252"/>
                </a:cubicBezTo>
                <a:cubicBezTo>
                  <a:pt x="2450555" y="2025588"/>
                  <a:pt x="1380755" y="955788"/>
                  <a:pt x="61090" y="955788"/>
                </a:cubicBezTo>
                <a:lnTo>
                  <a:pt x="0" y="958873"/>
                </a:lnTo>
                <a:lnTo>
                  <a:pt x="0" y="996"/>
                </a:lnTo>
                <a:close/>
              </a:path>
            </a:pathLst>
          </a:cu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60874"/>
              </a:solidFill>
            </a:endParaRPr>
          </a:p>
        </p:txBody>
      </p:sp>
      <p:sp>
        <p:nvSpPr>
          <p:cNvPr id="11" name="文本框 10"/>
          <p:cNvSpPr txBox="1"/>
          <p:nvPr/>
        </p:nvSpPr>
        <p:spPr>
          <a:xfrm>
            <a:off x="287079" y="2498651"/>
            <a:ext cx="1924493" cy="1772285"/>
          </a:xfrm>
          <a:prstGeom prst="rect">
            <a:avLst/>
          </a:prstGeom>
          <a:noFill/>
        </p:spPr>
        <p:txBody>
          <a:bodyPr wrap="square" lIns="0" tIns="0" rIns="0" bIns="0" rtlCol="0">
            <a:spAutoFit/>
          </a:bodyPr>
          <a:lstStyle/>
          <a:p>
            <a:pPr algn="l">
              <a:lnSpc>
                <a:spcPct val="120000"/>
              </a:lnSpc>
            </a:pPr>
            <a:r>
              <a:rPr lang="en-US" altLang="zh-CN" sz="9600" spc="300" dirty="0">
                <a:solidFill>
                  <a:srgbClr val="660874"/>
                </a:solidFill>
                <a:latin typeface="启功字体简体" panose="03000509000000000000" pitchFamily="65" charset="-122"/>
                <a:ea typeface="思源宋体 CN" panose="02020400000000000000"/>
              </a:rPr>
              <a:t>05</a:t>
            </a:r>
            <a:endParaRPr lang="zh-CN" altLang="en-US" sz="9600" spc="300" dirty="0">
              <a:solidFill>
                <a:srgbClr val="660874"/>
              </a:solidFill>
              <a:latin typeface="启功字体简体" panose="03000509000000000000" pitchFamily="65" charset="-122"/>
              <a:ea typeface="思源宋体 CN" panose="02020400000000000000"/>
            </a:endParaRPr>
          </a:p>
        </p:txBody>
      </p:sp>
      <p:grpSp>
        <p:nvGrpSpPr>
          <p:cNvPr id="2" name="组合 1"/>
          <p:cNvGrpSpPr>
            <a:grpSpLocks noChangeAspect="1"/>
          </p:cNvGrpSpPr>
          <p:nvPr/>
        </p:nvGrpSpPr>
        <p:grpSpPr>
          <a:xfrm>
            <a:off x="10386222" y="242117"/>
            <a:ext cx="1561684" cy="469972"/>
            <a:chOff x="2685028" y="2876682"/>
            <a:chExt cx="5502784" cy="1656004"/>
          </a:xfrm>
        </p:grpSpPr>
        <p:sp>
          <p:nvSpPr>
            <p:cNvPr id="3"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sp>
          <p:nvSpPr>
            <p:cNvPr id="4"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pic>
          <p:nvPicPr>
            <p:cNvPr id="5" name="图片 4"/>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62" grpId="0"/>
      <p:bldP spid="6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zh-CN" altLang="en-US" sz="2400" dirty="0">
                  <a:solidFill>
                    <a:srgbClr val="F8F8F8"/>
                  </a:solidFill>
                  <a:latin typeface="微软雅黑" panose="020B0503020204020204" charset="-122"/>
                  <a:ea typeface="微软雅黑" panose="020B0503020204020204" charset="-122"/>
                  <a:cs typeface="+mn-ea"/>
                  <a:sym typeface="Source Han Serif SC" panose="02020400000000000000" pitchFamily="18" charset="-122"/>
                </a:rPr>
                <a:t>归</a:t>
              </a:r>
              <a:endParaRPr lang="zh-CN" altLang="en-US" sz="2400" dirty="0">
                <a:solidFill>
                  <a:srgbClr val="F8F8F8"/>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6878320" y="1822450"/>
            <a:ext cx="4989195" cy="4246245"/>
          </a:xfrm>
          <a:prstGeom prst="rect">
            <a:avLst/>
          </a:prstGeom>
        </p:spPr>
        <p:txBody>
          <a:bodyPr wrap="square">
            <a:spAutoFit/>
          </a:bodyPr>
          <a:p>
            <a:pPr marL="0" indent="0" algn="just" defTabSz="266700">
              <a:lnSpc>
                <a:spcPct val="150000"/>
              </a:lnSpc>
              <a:spcBef>
                <a:spcPct val="0"/>
              </a:spcBef>
              <a:spcAft>
                <a:spcPct val="0"/>
              </a:spcAft>
            </a:pPr>
            <a:r>
              <a:rPr b="1">
                <a:solidFill>
                  <a:schemeClr val="tx1"/>
                </a:solidFill>
                <a:latin typeface="微软雅黑" panose="020B0503020204020204" charset="-122"/>
                <a:ea typeface="微软雅黑" panose="020B0503020204020204" charset="-122"/>
                <a:cs typeface="微软雅黑" panose="020B0503020204020204" charset="-122"/>
              </a:rPr>
              <a:t>集成学习</a:t>
            </a:r>
            <a:r>
              <a:rPr>
                <a:solidFill>
                  <a:schemeClr val="tx1"/>
                </a:solidFill>
                <a:latin typeface="微软雅黑" panose="020B0503020204020204" charset="-122"/>
                <a:ea typeface="微软雅黑" panose="020B0503020204020204" charset="-122"/>
                <a:cs typeface="微软雅黑" panose="020B0503020204020204" charset="-122"/>
              </a:rPr>
              <a:t>(Ensemble Learning)是一种通过将多个学习器(如决策树、支持向量机等)结合在一起，以提高整体性能的学习方法。集成学习的主要思想是：多个学习器之间存在一定程度的不确定性和差异，这些差异可以在某种程度上抵消，从而提高整体性能。</a:t>
            </a:r>
            <a:endParaRPr>
              <a:solidFill>
                <a:schemeClr val="tx1"/>
              </a:solidFill>
              <a:latin typeface="微软雅黑" panose="020B0503020204020204" charset="-122"/>
              <a:ea typeface="微软雅黑" panose="020B0503020204020204" charset="-122"/>
              <a:cs typeface="微软雅黑" panose="020B0503020204020204" charset="-122"/>
            </a:endParaRPr>
          </a:p>
          <a:p>
            <a:pPr marL="0" indent="0" algn="just" defTabSz="266700">
              <a:lnSpc>
                <a:spcPct val="150000"/>
              </a:lnSpc>
              <a:spcBef>
                <a:spcPct val="0"/>
              </a:spcBef>
              <a:spcAft>
                <a:spcPct val="0"/>
              </a:spcAft>
            </a:pPr>
            <a:r>
              <a:rPr lang="zh-CN" altLang="en-US" b="1">
                <a:solidFill>
                  <a:schemeClr val="tx1"/>
                </a:solidFill>
                <a:latin typeface="微软雅黑" panose="020B0503020204020204" charset="-122"/>
                <a:ea typeface="微软雅黑" panose="020B0503020204020204" charset="-122"/>
                <a:cs typeface="微软雅黑" panose="020B0503020204020204" charset="-122"/>
              </a:rPr>
              <a:t>神经网络</a:t>
            </a:r>
            <a:r>
              <a:rPr lang="zh-CN" altLang="en-US">
                <a:solidFill>
                  <a:schemeClr val="tx1"/>
                </a:solidFill>
                <a:latin typeface="微软雅黑" panose="020B0503020204020204" charset="-122"/>
                <a:ea typeface="微软雅黑" panose="020B0503020204020204" charset="-122"/>
                <a:cs typeface="微软雅黑" panose="020B0503020204020204" charset="-122"/>
              </a:rPr>
              <a:t>是一种模仿人类大脑工作原理的计算模型，主要应用于图像、语音和自然语言处理等领域。神经网络由多个节点(神经元)和权重组成，节点之间通过连接和激活函数进行信息传递。</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6878320" y="1423670"/>
            <a:ext cx="4064000" cy="398780"/>
          </a:xfrm>
          <a:prstGeom prst="rect">
            <a:avLst/>
          </a:prstGeom>
          <a:noFill/>
        </p:spPr>
        <p:txBody>
          <a:bodyPr wrap="square" rtlCol="0">
            <a:spAutoFit/>
          </a:bodyPr>
          <a:p>
            <a:r>
              <a:rPr lang="zh-CN" altLang="en-US" sz="2000" b="1">
                <a:solidFill>
                  <a:srgbClr val="660874"/>
                </a:solidFill>
                <a:latin typeface="微软雅黑" panose="020B0503020204020204" charset="-122"/>
                <a:ea typeface="微软雅黑" panose="020B0503020204020204" charset="-122"/>
              </a:rPr>
              <a:t>机器学习的两种</a:t>
            </a:r>
            <a:r>
              <a:rPr lang="zh-CN" altLang="en-US" sz="2000" b="1">
                <a:solidFill>
                  <a:srgbClr val="660874"/>
                </a:solidFill>
                <a:latin typeface="微软雅黑" panose="020B0503020204020204" charset="-122"/>
                <a:ea typeface="微软雅黑" panose="020B0503020204020204" charset="-122"/>
              </a:rPr>
              <a:t>分支</a:t>
            </a:r>
            <a:endParaRPr lang="zh-CN" altLang="en-US" sz="2000" b="1">
              <a:solidFill>
                <a:srgbClr val="660874"/>
              </a:solidFill>
              <a:latin typeface="微软雅黑" panose="020B0503020204020204" charset="-122"/>
              <a:ea typeface="微软雅黑" panose="020B0503020204020204" charset="-122"/>
            </a:endParaRPr>
          </a:p>
        </p:txBody>
      </p:sp>
      <p:pic>
        <p:nvPicPr>
          <p:cNvPr id="6" name="图片 5" descr="机器学习"/>
          <p:cNvPicPr>
            <a:picLocks noChangeAspect="1"/>
          </p:cNvPicPr>
          <p:nvPr/>
        </p:nvPicPr>
        <p:blipFill>
          <a:blip r:embed="rId7"/>
          <a:stretch>
            <a:fillRect/>
          </a:stretch>
        </p:blipFill>
        <p:spPr>
          <a:xfrm>
            <a:off x="780415" y="1669415"/>
            <a:ext cx="6097905" cy="4137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p:nvPr/>
        </p:nvPicPr>
        <p:blipFill>
          <a:blip r:embed="rId2">
            <a:alphaModFix amt="15000"/>
            <a:grayscl/>
            <a:lum bright="-6000"/>
          </a:blip>
          <a:stretch>
            <a:fillRect/>
          </a:stretch>
        </p:blipFill>
        <p:spPr>
          <a:xfrm>
            <a:off x="3629025" y="575945"/>
            <a:ext cx="10714990" cy="7179310"/>
          </a:xfrm>
          <a:prstGeom prst="rect">
            <a:avLst/>
          </a:prstGeom>
          <a:effectLst>
            <a:softEdge rad="127000"/>
          </a:effectLst>
        </p:spPr>
      </p:pic>
      <p:sp>
        <p:nvSpPr>
          <p:cNvPr id="62" name="文本框 61"/>
          <p:cNvSpPr txBox="1">
            <a:spLocks noChangeArrowheads="1"/>
          </p:cNvSpPr>
          <p:nvPr/>
        </p:nvSpPr>
        <p:spPr bwMode="auto">
          <a:xfrm>
            <a:off x="5165090" y="2726055"/>
            <a:ext cx="59410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200">
              <a:lnSpc>
                <a:spcPct val="100000"/>
              </a:lnSpc>
              <a:spcBef>
                <a:spcPct val="0"/>
              </a:spcBef>
              <a:buNone/>
              <a:defRPr/>
            </a:pPr>
            <a:r>
              <a:rPr lang="zh-CN" altLang="en-US" sz="4800" kern="0" dirty="0">
                <a:solidFill>
                  <a:schemeClr val="tx1">
                    <a:lumMod val="65000"/>
                    <a:lumOff val="35000"/>
                  </a:schemeClr>
                </a:solidFill>
                <a:latin typeface="微软雅黑" panose="020B0503020204020204" charset="-122"/>
                <a:ea typeface="微软雅黑" panose="020B0503020204020204" charset="-122"/>
              </a:rPr>
              <a:t>选题背景与</a:t>
            </a:r>
            <a:r>
              <a:rPr lang="zh-CN" altLang="en-US" sz="4800" kern="0" dirty="0">
                <a:solidFill>
                  <a:schemeClr val="tx1">
                    <a:lumMod val="65000"/>
                    <a:lumOff val="35000"/>
                  </a:schemeClr>
                </a:solidFill>
                <a:latin typeface="微软雅黑" panose="020B0503020204020204" charset="-122"/>
                <a:ea typeface="微软雅黑" panose="020B0503020204020204" charset="-122"/>
              </a:rPr>
              <a:t>数据源</a:t>
            </a:r>
            <a:endParaRPr lang="zh-CN" altLang="en-US" sz="4800" kern="0" dirty="0">
              <a:solidFill>
                <a:schemeClr val="tx1">
                  <a:lumMod val="65000"/>
                  <a:lumOff val="35000"/>
                </a:schemeClr>
              </a:solidFill>
              <a:latin typeface="微软雅黑" panose="020B0503020204020204" charset="-122"/>
              <a:ea typeface="微软雅黑" panose="020B0503020204020204" charset="-122"/>
            </a:endParaRPr>
          </a:p>
        </p:txBody>
      </p:sp>
      <p:sp>
        <p:nvSpPr>
          <p:cNvPr id="63" name="矩形 62"/>
          <p:cNvSpPr/>
          <p:nvPr/>
        </p:nvSpPr>
        <p:spPr>
          <a:xfrm>
            <a:off x="5242559" y="3625852"/>
            <a:ext cx="6112041" cy="368300"/>
          </a:xfrm>
          <a:prstGeom prst="rect">
            <a:avLst/>
          </a:prstGeom>
        </p:spPr>
        <p:txBody>
          <a:bodyPr wrap="square">
            <a:spAutoFit/>
          </a:bodyPr>
          <a:lstStyle/>
          <a:p>
            <a:r>
              <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rPr>
              <a:t>Topic Background and Data Sources </a:t>
            </a:r>
            <a:endPar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endParaRPr>
          </a:p>
        </p:txBody>
      </p:sp>
      <p:cxnSp>
        <p:nvCxnSpPr>
          <p:cNvPr id="35" name="直接连接符 34"/>
          <p:cNvCxnSpPr/>
          <p:nvPr/>
        </p:nvCxnSpPr>
        <p:spPr>
          <a:xfrm>
            <a:off x="5317587" y="3575745"/>
            <a:ext cx="3716020"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建筑的摆设布局&#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36" name="任意多边形: 形状 35"/>
          <p:cNvSpPr/>
          <p:nvPr/>
        </p:nvSpPr>
        <p:spPr>
          <a:xfrm>
            <a:off x="0" y="-29009"/>
            <a:ext cx="3438924" cy="6799114"/>
          </a:xfrm>
          <a:custGeom>
            <a:avLst/>
            <a:gdLst>
              <a:gd name="connsiteX0" fmla="*/ 39367 w 3438924"/>
              <a:gd name="connsiteY0" fmla="*/ 0 h 6799114"/>
              <a:gd name="connsiteX1" fmla="*/ 3438924 w 3438924"/>
              <a:gd name="connsiteY1" fmla="*/ 3399557 h 6799114"/>
              <a:gd name="connsiteX2" fmla="*/ 39367 w 3438924"/>
              <a:gd name="connsiteY2" fmla="*/ 6799114 h 6799114"/>
              <a:gd name="connsiteX3" fmla="*/ 0 w 3438924"/>
              <a:gd name="connsiteY3" fmla="*/ 6798119 h 6799114"/>
              <a:gd name="connsiteX4" fmla="*/ 0 w 3438924"/>
              <a:gd name="connsiteY4" fmla="*/ 5731633 h 6799114"/>
              <a:gd name="connsiteX5" fmla="*/ 61090 w 3438924"/>
              <a:gd name="connsiteY5" fmla="*/ 5734717 h 6799114"/>
              <a:gd name="connsiteX6" fmla="*/ 2450555 w 3438924"/>
              <a:gd name="connsiteY6" fmla="*/ 3345252 h 6799114"/>
              <a:gd name="connsiteX7" fmla="*/ 61090 w 3438924"/>
              <a:gd name="connsiteY7" fmla="*/ 955788 h 6799114"/>
              <a:gd name="connsiteX8" fmla="*/ 0 w 3438924"/>
              <a:gd name="connsiteY8" fmla="*/ 958873 h 6799114"/>
              <a:gd name="connsiteX9" fmla="*/ 0 w 3438924"/>
              <a:gd name="connsiteY9" fmla="*/ 996 h 679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8924" h="6799114">
                <a:moveTo>
                  <a:pt x="39367" y="0"/>
                </a:moveTo>
                <a:cubicBezTo>
                  <a:pt x="1916891" y="0"/>
                  <a:pt x="3438924" y="1522033"/>
                  <a:pt x="3438924" y="3399557"/>
                </a:cubicBezTo>
                <a:cubicBezTo>
                  <a:pt x="3438924" y="5277081"/>
                  <a:pt x="1916891" y="6799114"/>
                  <a:pt x="39367" y="6799114"/>
                </a:cubicBezTo>
                <a:lnTo>
                  <a:pt x="0" y="6798119"/>
                </a:lnTo>
                <a:lnTo>
                  <a:pt x="0" y="5731633"/>
                </a:lnTo>
                <a:lnTo>
                  <a:pt x="61090" y="5734717"/>
                </a:lnTo>
                <a:cubicBezTo>
                  <a:pt x="1380755" y="5734717"/>
                  <a:pt x="2450555" y="4664917"/>
                  <a:pt x="2450555" y="3345252"/>
                </a:cubicBezTo>
                <a:cubicBezTo>
                  <a:pt x="2450555" y="2025588"/>
                  <a:pt x="1380755" y="955788"/>
                  <a:pt x="61090" y="955788"/>
                </a:cubicBezTo>
                <a:lnTo>
                  <a:pt x="0" y="958873"/>
                </a:lnTo>
                <a:lnTo>
                  <a:pt x="0" y="996"/>
                </a:lnTo>
                <a:close/>
              </a:path>
            </a:pathLst>
          </a:cu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60874"/>
              </a:solidFill>
            </a:endParaRPr>
          </a:p>
        </p:txBody>
      </p:sp>
      <p:sp>
        <p:nvSpPr>
          <p:cNvPr id="11" name="文本框 10"/>
          <p:cNvSpPr txBox="1"/>
          <p:nvPr/>
        </p:nvSpPr>
        <p:spPr>
          <a:xfrm>
            <a:off x="287079" y="2498651"/>
            <a:ext cx="1924493" cy="1622560"/>
          </a:xfrm>
          <a:prstGeom prst="rect">
            <a:avLst/>
          </a:prstGeom>
          <a:noFill/>
        </p:spPr>
        <p:txBody>
          <a:bodyPr wrap="square" lIns="0" tIns="0" rIns="0" bIns="0" rtlCol="0">
            <a:spAutoFit/>
          </a:bodyPr>
          <a:lstStyle/>
          <a:p>
            <a:pPr algn="l">
              <a:lnSpc>
                <a:spcPct val="120000"/>
              </a:lnSpc>
            </a:pPr>
            <a:r>
              <a:rPr lang="en-US" altLang="zh-CN" sz="9600" spc="300" dirty="0">
                <a:solidFill>
                  <a:srgbClr val="660874"/>
                </a:solidFill>
                <a:latin typeface="启功字体简体" panose="03000509000000000000" pitchFamily="65" charset="-122"/>
                <a:ea typeface="思源宋体 CN" panose="02020400000000000000"/>
              </a:rPr>
              <a:t>01</a:t>
            </a:r>
            <a:endParaRPr lang="zh-CN" altLang="en-US" sz="9600" spc="300" dirty="0">
              <a:solidFill>
                <a:srgbClr val="660874"/>
              </a:solidFill>
              <a:latin typeface="启功字体简体" panose="03000509000000000000" pitchFamily="65" charset="-122"/>
              <a:ea typeface="思源宋体 CN" panose="02020400000000000000"/>
            </a:endParaRPr>
          </a:p>
        </p:txBody>
      </p:sp>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62" grpId="0"/>
      <p:bldP spid="6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决策树</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7700010" y="1822450"/>
            <a:ext cx="4167505" cy="3830955"/>
          </a:xfrm>
          <a:prstGeom prst="rect">
            <a:avLst/>
          </a:prstGeom>
        </p:spPr>
        <p:txBody>
          <a:bodyPr wrap="square">
            <a:spAutoFit/>
          </a:bodyPr>
          <a:p>
            <a:pPr marL="0" indent="0" algn="just" defTabSz="266700">
              <a:lnSpc>
                <a:spcPct val="150000"/>
              </a:lnSpc>
              <a:spcBef>
                <a:spcPct val="0"/>
              </a:spcBef>
              <a:spcAft>
                <a:spcPct val="0"/>
              </a:spcAft>
            </a:pPr>
            <a:r>
              <a:rPr lang="en-US" altLang="zh-CN" b="1">
                <a:solidFill>
                  <a:schemeClr val="tx1"/>
                </a:solidFill>
                <a:latin typeface="微软雅黑" panose="020B0503020204020204" charset="-122"/>
                <a:ea typeface="微软雅黑" panose="020B0503020204020204" charset="-122"/>
              </a:rPr>
              <a:t>1.</a:t>
            </a:r>
            <a:r>
              <a:rPr lang="zh-CN" altLang="en-US" b="1">
                <a:solidFill>
                  <a:schemeClr val="tx1"/>
                </a:solidFill>
                <a:latin typeface="微软雅黑" panose="020B0503020204020204" charset="-122"/>
                <a:ea typeface="微软雅黑" panose="020B0503020204020204" charset="-122"/>
              </a:rPr>
              <a:t>选择最佳划分属性</a:t>
            </a:r>
            <a:r>
              <a:rPr lang="en-US" altLang="zh-CN" b="1">
                <a:solidFill>
                  <a:schemeClr val="tx1"/>
                </a:solidFill>
                <a:latin typeface="微软雅黑" panose="020B0503020204020204" charset="-122"/>
                <a:ea typeface="微软雅黑" panose="020B0503020204020204" charset="-122"/>
              </a:rPr>
              <a:t>/</a:t>
            </a:r>
            <a:r>
              <a:rPr lang="zh-CN" altLang="en-US" b="1">
                <a:solidFill>
                  <a:schemeClr val="tx1"/>
                </a:solidFill>
                <a:latin typeface="微软雅黑" panose="020B0503020204020204" charset="-122"/>
                <a:ea typeface="微软雅黑" panose="020B0503020204020204" charset="-122"/>
              </a:rPr>
              <a:t>特征</a:t>
            </a:r>
            <a:r>
              <a:rPr lang="en-US" altLang="zh-CN" b="1">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通过某种指标</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如信息增益、基尼系数</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选择最佳的属性</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特征来进行数据划分。</a:t>
            </a:r>
            <a:endParaRPr lang="zh-CN" altLang="en-US">
              <a:solidFill>
                <a:schemeClr val="tx1"/>
              </a:solidFill>
              <a:latin typeface="微软雅黑" panose="020B0503020204020204" charset="-122"/>
              <a:ea typeface="微软雅黑" panose="020B0503020204020204" charset="-122"/>
            </a:endParaRPr>
          </a:p>
          <a:p>
            <a:pPr marL="0" indent="0" algn="just" defTabSz="266700">
              <a:lnSpc>
                <a:spcPct val="150000"/>
              </a:lnSpc>
              <a:spcBef>
                <a:spcPct val="0"/>
              </a:spcBef>
              <a:spcAft>
                <a:spcPct val="0"/>
              </a:spcAft>
            </a:pPr>
            <a:r>
              <a:rPr lang="en-US" altLang="zh-CN" b="1">
                <a:solidFill>
                  <a:schemeClr val="tx1"/>
                </a:solidFill>
                <a:latin typeface="微软雅黑" panose="020B0503020204020204" charset="-122"/>
                <a:ea typeface="微软雅黑" panose="020B0503020204020204" charset="-122"/>
              </a:rPr>
              <a:t>2.</a:t>
            </a:r>
            <a:r>
              <a:rPr lang="zh-CN" altLang="en-US" b="1">
                <a:solidFill>
                  <a:schemeClr val="tx1"/>
                </a:solidFill>
                <a:latin typeface="微软雅黑" panose="020B0503020204020204" charset="-122"/>
                <a:ea typeface="微软雅黑" panose="020B0503020204020204" charset="-122"/>
              </a:rPr>
              <a:t>划分数据集</a:t>
            </a:r>
            <a:r>
              <a:rPr lang="en-US" altLang="zh-CN" b="1">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根据选择的属性</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特征将数据集划分为多个子集。</a:t>
            </a:r>
            <a:endParaRPr lang="zh-CN" altLang="en-US">
              <a:solidFill>
                <a:schemeClr val="tx1"/>
              </a:solidFill>
              <a:latin typeface="微软雅黑" panose="020B0503020204020204" charset="-122"/>
              <a:ea typeface="微软雅黑" panose="020B0503020204020204" charset="-122"/>
            </a:endParaRPr>
          </a:p>
          <a:p>
            <a:pPr marL="0" indent="0" algn="just" defTabSz="266700">
              <a:lnSpc>
                <a:spcPct val="150000"/>
              </a:lnSpc>
              <a:spcBef>
                <a:spcPct val="0"/>
              </a:spcBef>
              <a:spcAft>
                <a:spcPct val="0"/>
              </a:spcAft>
            </a:pPr>
            <a:r>
              <a:rPr lang="en-US" altLang="zh-CN" b="1">
                <a:solidFill>
                  <a:schemeClr val="tx1"/>
                </a:solidFill>
                <a:latin typeface="微软雅黑" panose="020B0503020204020204" charset="-122"/>
                <a:ea typeface="微软雅黑" panose="020B0503020204020204" charset="-122"/>
              </a:rPr>
              <a:t>3.</a:t>
            </a:r>
            <a:r>
              <a:rPr lang="zh-CN" altLang="en-US" b="1">
                <a:solidFill>
                  <a:schemeClr val="tx1"/>
                </a:solidFill>
                <a:latin typeface="微软雅黑" panose="020B0503020204020204" charset="-122"/>
                <a:ea typeface="微软雅黑" panose="020B0503020204020204" charset="-122"/>
              </a:rPr>
              <a:t>递归构建子树</a:t>
            </a:r>
            <a:r>
              <a:rPr lang="en-US" altLang="zh-CN" b="1">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对每个子集递归地应用上述步骤，直到满足停止条件</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如达到最大深度、节点中样本数量小于阈值等</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为止。</a:t>
            </a:r>
            <a:endParaRPr lang="zh-CN" altLang="en-US">
              <a:solidFill>
                <a:schemeClr val="tx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7"/>
          <a:stretch>
            <a:fillRect/>
          </a:stretch>
        </p:blipFill>
        <p:spPr>
          <a:xfrm>
            <a:off x="270510" y="1079500"/>
            <a:ext cx="6892925" cy="3800475"/>
          </a:xfrm>
          <a:prstGeom prst="rect">
            <a:avLst/>
          </a:prstGeom>
        </p:spPr>
      </p:pic>
      <p:sp>
        <p:nvSpPr>
          <p:cNvPr id="13" name="文本框 12"/>
          <p:cNvSpPr txBox="1"/>
          <p:nvPr/>
        </p:nvSpPr>
        <p:spPr>
          <a:xfrm>
            <a:off x="270510" y="5057775"/>
            <a:ext cx="6892290" cy="1529715"/>
          </a:xfrm>
          <a:prstGeom prst="rect">
            <a:avLst/>
          </a:prstGeom>
          <a:noFill/>
        </p:spPr>
        <p:txBody>
          <a:bodyPr wrap="square" rtlCol="0" anchor="t">
            <a:spAutoFit/>
          </a:bodyPr>
          <a:p>
            <a:pPr marL="0" indent="0" algn="just" defTabSz="266700">
              <a:lnSpc>
                <a:spcPct val="130000"/>
              </a:lnSpc>
              <a:spcBef>
                <a:spcPts val="0"/>
              </a:spcBef>
              <a:spcAft>
                <a:spcPts val="0"/>
              </a:spcAft>
            </a:pPr>
            <a:r>
              <a:rPr lang="zh-CN" altLang="en-US" b="1">
                <a:solidFill>
                  <a:srgbClr val="660874"/>
                </a:solidFill>
                <a:latin typeface="微软雅黑" panose="020B0503020204020204" charset="-122"/>
                <a:ea typeface="微软雅黑" panose="020B0503020204020204" charset="-122"/>
                <a:sym typeface="+mn-ea"/>
              </a:rPr>
              <a:t>决策树回归</a:t>
            </a:r>
            <a:r>
              <a:rPr lang="zh-CN" altLang="en-US">
                <a:solidFill>
                  <a:schemeClr val="tx1"/>
                </a:solidFill>
                <a:latin typeface="微软雅黑" panose="020B0503020204020204" charset="-122"/>
                <a:ea typeface="微软雅黑" panose="020B0503020204020204" charset="-122"/>
                <a:sym typeface="+mn-ea"/>
              </a:rPr>
              <a:t>通过构建一颗树结构来对数据进行建模和预测。树的每个内部节点表示一个属性特征，每个叶节点表示一个始出值，决策树的构建过程是一个进归的过程，它通过选择最生的属性特征来进行数据划分，使得划分后子集的输出值尽可能按近真实值。</a:t>
            </a:r>
            <a:endParaRPr lang="zh-CN" altLang="en-US">
              <a:solidFill>
                <a:schemeClr val="tx1"/>
              </a:solidFill>
              <a:latin typeface="微软雅黑" panose="020B0503020204020204" charset="-122"/>
              <a:ea typeface="微软雅黑" panose="020B0503020204020204" charset="-122"/>
              <a:sym typeface="+mn-ea"/>
            </a:endParaRPr>
          </a:p>
        </p:txBody>
      </p:sp>
      <p:cxnSp>
        <p:nvCxnSpPr>
          <p:cNvPr id="14" name="直接连接符 13"/>
          <p:cNvCxnSpPr/>
          <p:nvPr/>
        </p:nvCxnSpPr>
        <p:spPr>
          <a:xfrm>
            <a:off x="7433310" y="1405890"/>
            <a:ext cx="0" cy="5041900"/>
          </a:xfrm>
          <a:prstGeom prst="line">
            <a:avLst/>
          </a:prstGeom>
          <a:ln w="6350" cap="flat" cmpd="sng" algn="ctr">
            <a:solidFill>
              <a:srgbClr val="660874"/>
            </a:solidFill>
            <a:prstDash val="dash"/>
            <a:miter lim="800000"/>
          </a:ln>
        </p:spPr>
        <p:style>
          <a:lnRef idx="0">
            <a:schemeClr val="accent1"/>
          </a:lnRef>
          <a:fillRef idx="0">
            <a:srgbClr val="FFFFFF"/>
          </a:fillRef>
          <a:effectRef idx="0">
            <a:srgbClr val="FFFFFF"/>
          </a:effectRef>
          <a:fontRef idx="minor">
            <a:schemeClr val="tx1"/>
          </a:fontRef>
        </p:style>
      </p:cxnSp>
      <p:sp>
        <p:nvSpPr>
          <p:cNvPr id="15" name="文本框 14"/>
          <p:cNvSpPr txBox="1"/>
          <p:nvPr/>
        </p:nvSpPr>
        <p:spPr>
          <a:xfrm>
            <a:off x="7703820" y="1474470"/>
            <a:ext cx="4064000" cy="398780"/>
          </a:xfrm>
          <a:prstGeom prst="rect">
            <a:avLst/>
          </a:prstGeom>
          <a:noFill/>
        </p:spPr>
        <p:txBody>
          <a:bodyPr wrap="square" rtlCol="0">
            <a:spAutoFit/>
          </a:bodyPr>
          <a:p>
            <a:r>
              <a:rPr lang="zh-CN" altLang="en-US" sz="2000" b="1">
                <a:solidFill>
                  <a:srgbClr val="660874"/>
                </a:solidFill>
                <a:latin typeface="微软雅黑" panose="020B0503020204020204" charset="-122"/>
                <a:ea typeface="微软雅黑" panose="020B0503020204020204" charset="-122"/>
              </a:rPr>
              <a:t>基本步骤</a:t>
            </a:r>
            <a:endParaRPr lang="zh-CN" altLang="en-US" sz="2000" b="1">
              <a:solidFill>
                <a:srgbClr val="660874"/>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决策树</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aphicFrame>
        <p:nvGraphicFramePr>
          <p:cNvPr id="4" name="表格 3"/>
          <p:cNvGraphicFramePr/>
          <p:nvPr>
            <p:custDataLst>
              <p:tags r:id="rId7"/>
            </p:custDataLst>
          </p:nvPr>
        </p:nvGraphicFramePr>
        <p:xfrm>
          <a:off x="228600" y="1525905"/>
          <a:ext cx="5081270" cy="4504690"/>
        </p:xfrm>
        <a:graphic>
          <a:graphicData uri="http://schemas.openxmlformats.org/drawingml/2006/table">
            <a:tbl>
              <a:tblPr/>
              <a:tblGrid>
                <a:gridCol w="2540635"/>
                <a:gridCol w="2540635"/>
              </a:tblGrid>
              <a:tr h="278130">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参数名</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参数值</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27940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训练用时</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FF0000"/>
                          </a:solidFill>
                          <a:latin typeface="微软雅黑" panose="020B0503020204020204" charset="-122"/>
                          <a:ea typeface="微软雅黑" panose="020B0503020204020204" charset="-122"/>
                        </a:rPr>
                        <a:t>2.25s</a:t>
                      </a:r>
                      <a:endParaRPr lang="en-US" sz="1400" b="1">
                        <a:solidFill>
                          <a:srgbClr val="FF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781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数据切分</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7876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数据洗牌</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781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交叉验证</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7940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节点分裂评价准则</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friedman_mse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781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特征划分点选择标准</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best</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4419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划分时考虑的最大特征比例</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None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448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内部节点分裂的最小样本数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7876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叶子节点的最小样本数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5115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叶子节点中样本的最小权重</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781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树的最大深度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7940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叶子节点的最大数量</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50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781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节点划分不纯度的阈值</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pic>
        <p:nvPicPr>
          <p:cNvPr id="6" name="图片 5"/>
          <p:cNvPicPr>
            <a:picLocks noChangeAspect="1"/>
          </p:cNvPicPr>
          <p:nvPr/>
        </p:nvPicPr>
        <p:blipFill>
          <a:blip r:embed="rId8"/>
          <a:stretch>
            <a:fillRect/>
          </a:stretch>
        </p:blipFill>
        <p:spPr>
          <a:xfrm>
            <a:off x="5426075" y="1491615"/>
            <a:ext cx="6597650" cy="4698365"/>
          </a:xfrm>
          <a:prstGeom prst="rect">
            <a:avLst/>
          </a:prstGeom>
        </p:spPr>
      </p:pic>
      <p:grpSp>
        <p:nvGrpSpPr>
          <p:cNvPr id="9" name="组合 8"/>
          <p:cNvGrpSpPr/>
          <p:nvPr/>
        </p:nvGrpSpPr>
        <p:grpSpPr>
          <a:xfrm>
            <a:off x="-308610" y="1097915"/>
            <a:ext cx="10819130" cy="2581910"/>
            <a:chOff x="-486" y="1729"/>
            <a:chExt cx="17038" cy="4066"/>
          </a:xfrm>
        </p:grpSpPr>
        <p:sp>
          <p:nvSpPr>
            <p:cNvPr id="3" name="文本框 2"/>
            <p:cNvSpPr txBox="1"/>
            <p:nvPr/>
          </p:nvSpPr>
          <p:spPr>
            <a:xfrm>
              <a:off x="-486" y="1735"/>
              <a:ext cx="7757" cy="580"/>
            </a:xfrm>
            <a:prstGeom prst="rect">
              <a:avLst/>
            </a:prstGeom>
          </p:spPr>
          <p:txBody>
            <a:bodyPr wrap="square">
              <a:sp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模型参数</a:t>
              </a:r>
              <a:endParaRPr lang="zh-CN" altLang="en-US" b="1">
                <a:solidFill>
                  <a:srgbClr val="660874"/>
                </a:solidFill>
                <a:latin typeface="Times New Roman" panose="02020603050405020304"/>
                <a:ea typeface="等线" panose="02010600030101010101" charset="-122"/>
              </a:endParaRPr>
            </a:p>
          </p:txBody>
        </p:sp>
        <p:sp>
          <p:nvSpPr>
            <p:cNvPr id="5" name="文本框 4"/>
            <p:cNvSpPr txBox="1"/>
            <p:nvPr/>
          </p:nvSpPr>
          <p:spPr>
            <a:xfrm>
              <a:off x="8552" y="1729"/>
              <a:ext cx="8000" cy="580"/>
            </a:xfrm>
            <a:prstGeom prst="rect">
              <a:avLst/>
            </a:prstGeom>
          </p:spPr>
          <p:txBody>
            <a:bodyPr>
              <a:spAutoFit/>
            </a:bodyPr>
            <a:p>
              <a:pPr defTabSz="266700"/>
              <a:r>
                <a:rPr lang="zh-CN" b="1">
                  <a:solidFill>
                    <a:srgbClr val="660874"/>
                  </a:solidFill>
                  <a:latin typeface="Times New Roman" panose="02020603050405020304"/>
                  <a:ea typeface="等线" panose="02010600030101010101" charset="-122"/>
                </a:rPr>
                <a:t>特征重要性</a:t>
              </a:r>
              <a:endParaRPr lang="zh-CN" altLang="en-US" b="1">
                <a:solidFill>
                  <a:srgbClr val="660874"/>
                </a:solidFill>
                <a:latin typeface="Times New Roman" panose="02020603050405020304"/>
                <a:ea typeface="等线" panose="02010600030101010101" charset="-122"/>
              </a:endParaRPr>
            </a:p>
          </p:txBody>
        </p:sp>
        <p:sp>
          <p:nvSpPr>
            <p:cNvPr id="7" name="文本框 6"/>
            <p:cNvSpPr txBox="1"/>
            <p:nvPr/>
          </p:nvSpPr>
          <p:spPr>
            <a:xfrm>
              <a:off x="9789" y="5163"/>
              <a:ext cx="3536" cy="633"/>
            </a:xfrm>
            <a:prstGeom prst="rect">
              <a:avLst/>
            </a:prstGeom>
          </p:spPr>
          <p:txBody>
            <a:bodyPr>
              <a:no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模型评估结果</a:t>
              </a:r>
              <a:endParaRPr lang="zh-CN" altLang="en-US" b="1">
                <a:solidFill>
                  <a:srgbClr val="660874"/>
                </a:solidFill>
                <a:latin typeface="Times New Roman" panose="02020603050405020304"/>
                <a:ea typeface="等线" panose="02010600030101010101" charset="-122"/>
              </a:endParaRPr>
            </a:p>
          </p:txBody>
        </p:sp>
      </p:grpSp>
      <p:graphicFrame>
        <p:nvGraphicFramePr>
          <p:cNvPr id="8" name="表格 7"/>
          <p:cNvGraphicFramePr/>
          <p:nvPr>
            <p:custDataLst>
              <p:tags r:id="rId9"/>
            </p:custDataLst>
          </p:nvPr>
        </p:nvGraphicFramePr>
        <p:xfrm>
          <a:off x="6773545" y="3709670"/>
          <a:ext cx="5082540" cy="1447165"/>
        </p:xfrm>
        <a:graphic>
          <a:graphicData uri="http://schemas.openxmlformats.org/drawingml/2006/table">
            <a:tbl>
              <a:tblPr/>
              <a:tblGrid>
                <a:gridCol w="847090"/>
                <a:gridCol w="847090"/>
                <a:gridCol w="847090"/>
                <a:gridCol w="847090"/>
                <a:gridCol w="847090"/>
                <a:gridCol w="847090"/>
              </a:tblGrid>
              <a:tr h="454660">
                <a:tc>
                  <a:txBody>
                    <a:bodyPr/>
                    <a:p>
                      <a:pPr marL="0" indent="0" algn="ctr">
                        <a:spcBef>
                          <a:spcPct val="0"/>
                        </a:spcBef>
                        <a:spcAft>
                          <a:spcPct val="0"/>
                        </a:spcAft>
                      </a:pPr>
                      <a:r>
                        <a:rPr lang="en-US" sz="1600">
                          <a:latin typeface="微软雅黑" panose="020B0503020204020204" charset="-122"/>
                          <a:ea typeface="微软雅黑" panose="020B0503020204020204" charset="-122"/>
                        </a:rPr>
                        <a:t> </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cs typeface="Times New Roman Bold" panose="02020503050405090304" charset="0"/>
                        </a:rPr>
                        <a:t>MSE</a:t>
                      </a:r>
                      <a:endParaRPr lang="en-US" sz="1600" b="1">
                        <a:latin typeface="微软雅黑" panose="020B0503020204020204" charset="-122"/>
                        <a:ea typeface="微软雅黑" panose="020B0503020204020204" charset="-122"/>
                        <a:cs typeface="Times New Roman Bold" panose="02020503050405090304" charset="0"/>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cs typeface="Times New Roman Bold" panose="02020503050405090304" charset="0"/>
                        </a:rPr>
                        <a:t>RMSE</a:t>
                      </a:r>
                      <a:endParaRPr lang="en-US" sz="1600" b="1">
                        <a:latin typeface="微软雅黑" panose="020B0503020204020204" charset="-122"/>
                        <a:ea typeface="微软雅黑" panose="020B0503020204020204" charset="-122"/>
                        <a:cs typeface="Times New Roman Bold" panose="02020503050405090304" charset="0"/>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cs typeface="Times New Roman Bold" panose="02020503050405090304" charset="0"/>
                        </a:rPr>
                        <a:t>MAE</a:t>
                      </a:r>
                      <a:endParaRPr lang="en-US" sz="1600" b="1">
                        <a:latin typeface="微软雅黑" panose="020B0503020204020204" charset="-122"/>
                        <a:ea typeface="微软雅黑" panose="020B0503020204020204" charset="-122"/>
                        <a:cs typeface="Times New Roman Bold" panose="02020503050405090304" charset="0"/>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cs typeface="Times New Roman Bold" panose="02020503050405090304" charset="0"/>
                        </a:rPr>
                        <a:t>MAPE</a:t>
                      </a:r>
                      <a:endParaRPr lang="en-US" sz="1600" b="1">
                        <a:latin typeface="微软雅黑" panose="020B0503020204020204" charset="-122"/>
                        <a:ea typeface="微软雅黑" panose="020B0503020204020204" charset="-122"/>
                        <a:cs typeface="Times New Roman Bold" panose="02020503050405090304" charset="0"/>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solidFill>
                            <a:srgbClr val="C00000"/>
                          </a:solidFill>
                          <a:latin typeface="微软雅黑" panose="020B0503020204020204" charset="-122"/>
                          <a:ea typeface="微软雅黑" panose="020B0503020204020204" charset="-122"/>
                          <a:cs typeface="Times New Roman Bold" panose="02020503050405090304" charset="0"/>
                        </a:rPr>
                        <a:t>R²</a:t>
                      </a:r>
                      <a:endParaRPr lang="en-US" sz="1600" b="1">
                        <a:solidFill>
                          <a:srgbClr val="C00000"/>
                        </a:solidFill>
                        <a:latin typeface="微软雅黑" panose="020B0503020204020204" charset="-122"/>
                        <a:ea typeface="微软雅黑" panose="020B0503020204020204" charset="-122"/>
                        <a:cs typeface="Times New Roman Bold" panose="02020503050405090304" charset="0"/>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495935">
                <a:tc>
                  <a:txBody>
                    <a:bodyPr/>
                    <a:p>
                      <a:pPr marL="0" indent="0" algn="ctr">
                        <a:spcBef>
                          <a:spcPct val="0"/>
                        </a:spcBef>
                        <a:spcAft>
                          <a:spcPct val="0"/>
                        </a:spcAft>
                      </a:pPr>
                      <a:r>
                        <a:rPr lang="zh-CN" altLang="en-US" sz="1600" b="1">
                          <a:latin typeface="微软雅黑" panose="020B0503020204020204" charset="-122"/>
                          <a:ea typeface="微软雅黑" panose="020B0503020204020204" charset="-122"/>
                        </a:rPr>
                        <a:t>训练集</a:t>
                      </a:r>
                      <a:endParaRPr lang="zh-CN" alt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3955.48</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62.893</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39.092</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45.716</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solidFill>
                            <a:srgbClr val="C00000"/>
                          </a:solidFill>
                          <a:latin typeface="微软雅黑" panose="020B0503020204020204" charset="-122"/>
                          <a:ea typeface="微软雅黑" panose="020B0503020204020204" charset="-122"/>
                          <a:cs typeface="Times New Roman Bold" panose="02020503050405090304" charset="0"/>
                        </a:rPr>
                        <a:t>0.927</a:t>
                      </a:r>
                      <a:endParaRPr lang="en-US" sz="1600" b="1">
                        <a:solidFill>
                          <a:srgbClr val="C00000"/>
                        </a:solidFill>
                        <a:latin typeface="微软雅黑" panose="020B0503020204020204" charset="-122"/>
                        <a:ea typeface="微软雅黑" panose="020B0503020204020204" charset="-122"/>
                        <a:cs typeface="Times New Roman Bold" panose="02020503050405090304" charset="0"/>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96570">
                <a:tc>
                  <a:txBody>
                    <a:bodyPr/>
                    <a:p>
                      <a:pPr marL="0" indent="0" algn="ctr">
                        <a:spcBef>
                          <a:spcPct val="0"/>
                        </a:spcBef>
                        <a:spcAft>
                          <a:spcPct val="0"/>
                        </a:spcAft>
                      </a:pPr>
                      <a:r>
                        <a:rPr lang="zh-CN" altLang="en-US" sz="1600" b="1">
                          <a:latin typeface="微软雅黑" panose="020B0503020204020204" charset="-122"/>
                          <a:ea typeface="微软雅黑" panose="020B0503020204020204" charset="-122"/>
                        </a:rPr>
                        <a:t>测试集</a:t>
                      </a:r>
                      <a:endParaRPr lang="zh-CN" altLang="en-US" sz="1600" b="1">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8890.816</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94.291</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45.878</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69.933</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solidFill>
                            <a:srgbClr val="C00000"/>
                          </a:solidFill>
                          <a:latin typeface="微软雅黑" panose="020B0503020204020204" charset="-122"/>
                          <a:ea typeface="微软雅黑" panose="020B0503020204020204" charset="-122"/>
                          <a:cs typeface="Times New Roman Bold" panose="02020503050405090304" charset="0"/>
                        </a:rPr>
                        <a:t>0.833</a:t>
                      </a:r>
                      <a:endParaRPr lang="en-US" sz="1600" b="1">
                        <a:solidFill>
                          <a:srgbClr val="C00000"/>
                        </a:solidFill>
                        <a:latin typeface="微软雅黑" panose="020B0503020204020204" charset="-122"/>
                        <a:ea typeface="微软雅黑" panose="020B0503020204020204" charset="-122"/>
                        <a:cs typeface="Times New Roman Bold"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sp>
        <p:nvSpPr>
          <p:cNvPr id="11" name="文本框 10"/>
          <p:cNvSpPr txBox="1"/>
          <p:nvPr/>
        </p:nvSpPr>
        <p:spPr>
          <a:xfrm>
            <a:off x="228600" y="6193790"/>
            <a:ext cx="11506200" cy="889635"/>
          </a:xfrm>
          <a:prstGeom prst="rect">
            <a:avLst/>
          </a:prstGeom>
        </p:spPr>
        <p:txBody>
          <a:bodyPr>
            <a:noAutofit/>
          </a:bodyPr>
          <a:p>
            <a:pPr defTabSz="266700"/>
            <a:r>
              <a:rPr lang="en-US" sz="1200">
                <a:solidFill>
                  <a:srgbClr val="000000"/>
                </a:solidFill>
                <a:latin typeface="Times New Roman" panose="02020603050405020304"/>
                <a:ea typeface="等线" panose="02010600030101010101" charset="-122"/>
              </a:rPr>
              <a:t>[1] Scientific Platform Serving for Statistics Professional 2021. SPSSPRO. (Version 1.0.11)[Online Application Software]. Retrieved from https://www.spsspro.com.</a:t>
            </a:r>
            <a:endParaRPr lang="en-US" sz="1200">
              <a:solidFill>
                <a:srgbClr val="000000"/>
              </a:solidFill>
              <a:latin typeface="Times New Roman" panose="02020603050405020304"/>
              <a:ea typeface="等线" panose="02010600030101010101" charset="-122"/>
            </a:endParaRPr>
          </a:p>
          <a:p>
            <a:pPr defTabSz="266700"/>
            <a:r>
              <a:rPr lang="en-US" sz="1200">
                <a:solidFill>
                  <a:srgbClr val="000000"/>
                </a:solidFill>
                <a:latin typeface="Times New Roman" panose="02020603050405020304"/>
                <a:ea typeface="等线" panose="02010600030101010101" charset="-122"/>
              </a:rPr>
              <a:t>[2] </a:t>
            </a:r>
            <a:r>
              <a:rPr lang="zh-CN" sz="1200">
                <a:solidFill>
                  <a:srgbClr val="000000"/>
                </a:solidFill>
                <a:latin typeface="Times New Roman" panose="02020603050405020304"/>
                <a:ea typeface="等线" panose="02010600030101010101" charset="-122"/>
              </a:rPr>
              <a:t>周志华</a:t>
            </a:r>
            <a:r>
              <a:rPr lang="en-US" sz="1200">
                <a:solidFill>
                  <a:srgbClr val="000000"/>
                </a:solidFill>
                <a:latin typeface="Times New Roman" panose="02020603050405020304"/>
                <a:ea typeface="等线" panose="02010600030101010101" charset="-122"/>
              </a:rPr>
              <a:t>. </a:t>
            </a:r>
            <a:r>
              <a:rPr lang="zh-CN" sz="1200">
                <a:solidFill>
                  <a:srgbClr val="000000"/>
                </a:solidFill>
                <a:latin typeface="Times New Roman" panose="02020603050405020304"/>
                <a:ea typeface="等线" panose="02010600030101010101" charset="-122"/>
              </a:rPr>
              <a:t>机器学习</a:t>
            </a:r>
            <a:r>
              <a:rPr lang="en-US" sz="1200">
                <a:solidFill>
                  <a:srgbClr val="000000"/>
                </a:solidFill>
                <a:latin typeface="Times New Roman" panose="02020603050405020304"/>
                <a:ea typeface="等线" panose="02010600030101010101" charset="-122"/>
              </a:rPr>
              <a:t>[M]. </a:t>
            </a:r>
            <a:r>
              <a:rPr lang="zh-CN" sz="1200">
                <a:solidFill>
                  <a:srgbClr val="000000"/>
                </a:solidFill>
                <a:latin typeface="Times New Roman" panose="02020603050405020304"/>
                <a:ea typeface="等线" panose="02010600030101010101" charset="-122"/>
              </a:rPr>
              <a:t>清华大学出版社</a:t>
            </a:r>
            <a:r>
              <a:rPr lang="en-US" sz="1200">
                <a:solidFill>
                  <a:srgbClr val="000000"/>
                </a:solidFill>
                <a:latin typeface="Times New Roman" panose="02020603050405020304"/>
                <a:ea typeface="等线" panose="02010600030101010101" charset="-122"/>
              </a:rPr>
              <a:t>, 2016.</a:t>
            </a:r>
            <a:endParaRPr lang="en-US" altLang="zh-CN" sz="1200">
              <a:solidFill>
                <a:srgbClr val="000000"/>
              </a:solidFill>
              <a:latin typeface="Times New Roman" panose="02020603050405020304"/>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随机森林回归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3" name="文本框 2"/>
          <p:cNvSpPr txBox="1"/>
          <p:nvPr/>
        </p:nvSpPr>
        <p:spPr>
          <a:xfrm>
            <a:off x="5735320" y="993140"/>
            <a:ext cx="6097270" cy="1170305"/>
          </a:xfrm>
          <a:prstGeom prst="rect">
            <a:avLst/>
          </a:prstGeom>
          <a:noFill/>
        </p:spPr>
        <p:txBody>
          <a:bodyPr wrap="square" rtlCol="0" anchor="t">
            <a:spAutoFit/>
          </a:bodyPr>
          <a:p>
            <a:pPr>
              <a:lnSpc>
                <a:spcPct val="130000"/>
              </a:lnSpc>
              <a:spcBef>
                <a:spcPts val="0"/>
              </a:spcBef>
              <a:spcAft>
                <a:spcPts val="0"/>
              </a:spcAft>
            </a:pPr>
            <a:r>
              <a:rPr lang="zh-CN" altLang="en-US" b="1">
                <a:solidFill>
                  <a:srgbClr val="660874"/>
                </a:solidFill>
              </a:rPr>
              <a:t>随机森林回归</a:t>
            </a:r>
            <a:r>
              <a:rPr lang="zh-CN" altLang="en-US"/>
              <a:t>是一种基于</a:t>
            </a:r>
            <a:r>
              <a:rPr lang="zh-CN" altLang="en-US" b="1"/>
              <a:t>集成学习</a:t>
            </a:r>
            <a:r>
              <a:rPr lang="zh-CN" altLang="en-US"/>
              <a:t>的算法，它通过构建多个决策树并将它们的预测结果进行</a:t>
            </a:r>
            <a:r>
              <a:rPr lang="zh-CN" altLang="en-US">
                <a:sym typeface="+mn-ea"/>
              </a:rPr>
              <a:t>进行平均或加权平均</a:t>
            </a:r>
            <a:r>
              <a:rPr lang="zh-CN" altLang="en-US"/>
              <a:t>集成来</a:t>
            </a:r>
            <a:r>
              <a:rPr lang="zh-CN" altLang="en-US">
                <a:sym typeface="+mn-ea"/>
              </a:rPr>
              <a:t>得到最终的回归结果</a:t>
            </a:r>
            <a:r>
              <a:rPr lang="zh-CN" altLang="en-US"/>
              <a:t>。</a:t>
            </a:r>
            <a:endParaRPr lang="zh-CN" altLang="en-US"/>
          </a:p>
        </p:txBody>
      </p:sp>
      <p:sp>
        <p:nvSpPr>
          <p:cNvPr id="4" name="文本框 3"/>
          <p:cNvSpPr txBox="1"/>
          <p:nvPr/>
        </p:nvSpPr>
        <p:spPr>
          <a:xfrm>
            <a:off x="5735955" y="2722245"/>
            <a:ext cx="6096000" cy="3688080"/>
          </a:xfrm>
          <a:prstGeom prst="rect">
            <a:avLst/>
          </a:prstGeom>
          <a:noFill/>
        </p:spPr>
        <p:txBody>
          <a:bodyPr wrap="square" rtlCol="0" anchor="t">
            <a:spAutoFit/>
          </a:bodyPr>
          <a:p>
            <a:pPr>
              <a:lnSpc>
                <a:spcPct val="130000"/>
              </a:lnSpc>
              <a:spcBef>
                <a:spcPts val="0"/>
              </a:spcBef>
              <a:spcAft>
                <a:spcPts val="0"/>
              </a:spcAft>
            </a:pPr>
            <a:r>
              <a:rPr lang="en-US" altLang="zh-CN">
                <a:sym typeface="+mn-ea"/>
              </a:rPr>
              <a:t>1.</a:t>
            </a:r>
            <a:r>
              <a:rPr lang="zh-CN" altLang="en-US" b="1">
                <a:sym typeface="+mn-ea"/>
              </a:rPr>
              <a:t>随机选择样本</a:t>
            </a:r>
            <a:r>
              <a:rPr lang="en-US" altLang="zh-CN" b="1">
                <a:sym typeface="+mn-ea"/>
              </a:rPr>
              <a:t>:</a:t>
            </a:r>
            <a:r>
              <a:rPr lang="zh-CN" altLang="en-US">
                <a:sym typeface="+mn-ea"/>
              </a:rPr>
              <a:t>从原始训练集中随机选择一部分样本，构成一个子样本集。</a:t>
            </a:r>
            <a:endParaRPr lang="zh-CN" altLang="en-US"/>
          </a:p>
          <a:p>
            <a:pPr>
              <a:lnSpc>
                <a:spcPct val="130000"/>
              </a:lnSpc>
              <a:spcBef>
                <a:spcPts val="0"/>
              </a:spcBef>
              <a:spcAft>
                <a:spcPts val="0"/>
              </a:spcAft>
            </a:pPr>
            <a:r>
              <a:rPr lang="en-US" altLang="zh-CN">
                <a:sym typeface="+mn-ea"/>
              </a:rPr>
              <a:t>2.</a:t>
            </a:r>
            <a:r>
              <a:rPr lang="zh-CN" altLang="en-US" b="1">
                <a:sym typeface="+mn-ea"/>
              </a:rPr>
              <a:t>随机选择特征</a:t>
            </a:r>
            <a:r>
              <a:rPr lang="en-US" altLang="zh-CN" b="1">
                <a:sym typeface="+mn-ea"/>
              </a:rPr>
              <a:t>:</a:t>
            </a:r>
            <a:r>
              <a:rPr lang="zh-CN" altLang="en-US">
                <a:sym typeface="+mn-ea"/>
              </a:rPr>
              <a:t>对于每个决策树的每个节点，在选择最佳划分特征时，只考虑随机选择的一部分特征。</a:t>
            </a:r>
            <a:endParaRPr lang="zh-CN" altLang="en-US"/>
          </a:p>
          <a:p>
            <a:pPr>
              <a:lnSpc>
                <a:spcPct val="130000"/>
              </a:lnSpc>
              <a:spcBef>
                <a:spcPts val="0"/>
              </a:spcBef>
              <a:spcAft>
                <a:spcPts val="0"/>
              </a:spcAft>
            </a:pPr>
            <a:r>
              <a:rPr lang="en-US" altLang="zh-CN">
                <a:sym typeface="+mn-ea"/>
              </a:rPr>
              <a:t>3.</a:t>
            </a:r>
            <a:r>
              <a:rPr lang="zh-CN" altLang="en-US" b="1">
                <a:sym typeface="+mn-ea"/>
              </a:rPr>
              <a:t>构建决策树</a:t>
            </a:r>
            <a:r>
              <a:rPr lang="en-US" altLang="zh-CN" b="1">
                <a:sym typeface="+mn-ea"/>
              </a:rPr>
              <a:t>:</a:t>
            </a:r>
            <a:r>
              <a:rPr lang="zh-CN" altLang="en-US">
                <a:sym typeface="+mn-ea"/>
              </a:rPr>
              <a:t>在每个子样本集上使用某种决策树算法</a:t>
            </a:r>
            <a:r>
              <a:rPr lang="en-US" altLang="zh-CN">
                <a:sym typeface="+mn-ea"/>
              </a:rPr>
              <a:t>(</a:t>
            </a:r>
            <a:r>
              <a:rPr lang="zh-CN" altLang="en-US">
                <a:sym typeface="+mn-ea"/>
              </a:rPr>
              <a:t>如</a:t>
            </a:r>
            <a:r>
              <a:rPr lang="en-US" altLang="zh-CN">
                <a:sym typeface="+mn-ea"/>
              </a:rPr>
              <a:t>CART</a:t>
            </a:r>
            <a:r>
              <a:rPr lang="zh-CN" altLang="en-US">
                <a:sym typeface="+mn-ea"/>
              </a:rPr>
              <a:t>算法</a:t>
            </a:r>
            <a:r>
              <a:rPr lang="en-US" altLang="zh-CN">
                <a:sym typeface="+mn-ea"/>
              </a:rPr>
              <a:t>)</a:t>
            </a:r>
            <a:r>
              <a:rPr lang="zh-CN" altLang="en-US">
                <a:sym typeface="+mn-ea"/>
              </a:rPr>
              <a:t>构建一棵决策树。决策树的生长过程中，通常采用递归地选择最佳划分特征，将数据集划分为不纯度最小的子集。</a:t>
            </a:r>
            <a:endParaRPr lang="zh-CN" altLang="en-US"/>
          </a:p>
          <a:p>
            <a:pPr>
              <a:lnSpc>
                <a:spcPct val="130000"/>
              </a:lnSpc>
              <a:spcBef>
                <a:spcPts val="0"/>
              </a:spcBef>
              <a:spcAft>
                <a:spcPts val="0"/>
              </a:spcAft>
            </a:pPr>
            <a:r>
              <a:rPr lang="en-US" altLang="zh-CN">
                <a:sym typeface="+mn-ea"/>
              </a:rPr>
              <a:t>4.</a:t>
            </a:r>
            <a:r>
              <a:rPr lang="zh-CN" altLang="en-US" b="1">
                <a:sym typeface="+mn-ea"/>
              </a:rPr>
              <a:t>集成预测</a:t>
            </a:r>
            <a:r>
              <a:rPr lang="en-US" altLang="zh-CN" b="1">
                <a:sym typeface="+mn-ea"/>
              </a:rPr>
              <a:t>:</a:t>
            </a:r>
            <a:r>
              <a:rPr lang="zh-CN" altLang="en-US">
                <a:sym typeface="+mn-ea"/>
              </a:rPr>
              <a:t>对于新的输入样本，通过将多棵决策树的预测结果进行平均或加权平均，从而得到最终的回归结果。</a:t>
            </a:r>
            <a:endParaRPr lang="zh-CN" altLang="en-US">
              <a:sym typeface="+mn-ea"/>
            </a:endParaRPr>
          </a:p>
        </p:txBody>
      </p:sp>
      <p:sp>
        <p:nvSpPr>
          <p:cNvPr id="11" name="文本框 10"/>
          <p:cNvSpPr txBox="1"/>
          <p:nvPr/>
        </p:nvSpPr>
        <p:spPr>
          <a:xfrm>
            <a:off x="5735955" y="2392045"/>
            <a:ext cx="4064000" cy="398780"/>
          </a:xfrm>
          <a:prstGeom prst="rect">
            <a:avLst/>
          </a:prstGeom>
          <a:noFill/>
        </p:spPr>
        <p:txBody>
          <a:bodyPr wrap="square" rtlCol="0">
            <a:spAutoFit/>
          </a:bodyPr>
          <a:p>
            <a:r>
              <a:rPr lang="zh-CN" altLang="en-US" sz="2000" b="1">
                <a:solidFill>
                  <a:srgbClr val="660874"/>
                </a:solidFill>
                <a:latin typeface="微软雅黑" panose="020B0503020204020204" charset="-122"/>
                <a:ea typeface="微软雅黑" panose="020B0503020204020204" charset="-122"/>
              </a:rPr>
              <a:t>基本步骤</a:t>
            </a:r>
            <a:endParaRPr lang="zh-CN" altLang="en-US" sz="2000" b="1">
              <a:solidFill>
                <a:srgbClr val="660874"/>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7"/>
          <a:srcRect l="15502" r="15463"/>
          <a:stretch>
            <a:fillRect/>
          </a:stretch>
        </p:blipFill>
        <p:spPr>
          <a:xfrm>
            <a:off x="283845" y="1221105"/>
            <a:ext cx="5286375" cy="4892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随机森林回归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pSp>
        <p:nvGrpSpPr>
          <p:cNvPr id="9" name="组合 8"/>
          <p:cNvGrpSpPr/>
          <p:nvPr/>
        </p:nvGrpSpPr>
        <p:grpSpPr>
          <a:xfrm>
            <a:off x="-308610" y="1097915"/>
            <a:ext cx="10819130" cy="2581910"/>
            <a:chOff x="-486" y="1729"/>
            <a:chExt cx="17038" cy="4066"/>
          </a:xfrm>
        </p:grpSpPr>
        <p:sp>
          <p:nvSpPr>
            <p:cNvPr id="3" name="文本框 2"/>
            <p:cNvSpPr txBox="1"/>
            <p:nvPr/>
          </p:nvSpPr>
          <p:spPr>
            <a:xfrm>
              <a:off x="-486" y="1735"/>
              <a:ext cx="7757" cy="580"/>
            </a:xfrm>
            <a:prstGeom prst="rect">
              <a:avLst/>
            </a:prstGeom>
          </p:spPr>
          <p:txBody>
            <a:bodyPr wrap="square">
              <a:sp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模型参数</a:t>
              </a:r>
              <a:endParaRPr lang="zh-CN" altLang="en-US" b="1">
                <a:solidFill>
                  <a:srgbClr val="660874"/>
                </a:solidFill>
                <a:latin typeface="Times New Roman" panose="02020603050405020304"/>
                <a:ea typeface="等线" panose="02010600030101010101" charset="-122"/>
              </a:endParaRPr>
            </a:p>
          </p:txBody>
        </p:sp>
        <p:sp>
          <p:nvSpPr>
            <p:cNvPr id="6" name="文本框 5"/>
            <p:cNvSpPr txBox="1"/>
            <p:nvPr/>
          </p:nvSpPr>
          <p:spPr>
            <a:xfrm>
              <a:off x="8552" y="1729"/>
              <a:ext cx="8000" cy="580"/>
            </a:xfrm>
            <a:prstGeom prst="rect">
              <a:avLst/>
            </a:prstGeom>
          </p:spPr>
          <p:txBody>
            <a:bodyPr>
              <a:spAutoFit/>
            </a:bodyPr>
            <a:p>
              <a:pPr defTabSz="266700"/>
              <a:r>
                <a:rPr lang="zh-CN" b="1">
                  <a:solidFill>
                    <a:srgbClr val="660874"/>
                  </a:solidFill>
                  <a:latin typeface="Times New Roman" panose="02020603050405020304"/>
                  <a:ea typeface="等线" panose="02010600030101010101" charset="-122"/>
                </a:rPr>
                <a:t>特征重要性</a:t>
              </a:r>
              <a:endParaRPr lang="zh-CN" altLang="en-US" b="1">
                <a:solidFill>
                  <a:srgbClr val="660874"/>
                </a:solidFill>
                <a:latin typeface="Times New Roman" panose="02020603050405020304"/>
                <a:ea typeface="等线" panose="02010600030101010101" charset="-122"/>
              </a:endParaRPr>
            </a:p>
          </p:txBody>
        </p:sp>
        <p:sp>
          <p:nvSpPr>
            <p:cNvPr id="11" name="文本框 10"/>
            <p:cNvSpPr txBox="1"/>
            <p:nvPr/>
          </p:nvSpPr>
          <p:spPr>
            <a:xfrm>
              <a:off x="9789" y="5163"/>
              <a:ext cx="3536" cy="633"/>
            </a:xfrm>
            <a:prstGeom prst="rect">
              <a:avLst/>
            </a:prstGeom>
          </p:spPr>
          <p:txBody>
            <a:bodyPr>
              <a:no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模型评估结果</a:t>
              </a:r>
              <a:endParaRPr lang="zh-CN" altLang="en-US" b="1">
                <a:solidFill>
                  <a:srgbClr val="660874"/>
                </a:solidFill>
                <a:latin typeface="Times New Roman" panose="02020603050405020304"/>
                <a:ea typeface="等线" panose="02010600030101010101" charset="-122"/>
              </a:endParaRPr>
            </a:p>
          </p:txBody>
        </p:sp>
      </p:grpSp>
      <p:graphicFrame>
        <p:nvGraphicFramePr>
          <p:cNvPr id="2" name="表格 1"/>
          <p:cNvGraphicFramePr/>
          <p:nvPr>
            <p:custDataLst>
              <p:tags r:id="rId7"/>
            </p:custDataLst>
          </p:nvPr>
        </p:nvGraphicFramePr>
        <p:xfrm>
          <a:off x="223520" y="1468120"/>
          <a:ext cx="5080000" cy="4734560"/>
        </p:xfrm>
        <a:graphic>
          <a:graphicData uri="http://schemas.openxmlformats.org/drawingml/2006/table">
            <a:tbl>
              <a:tblPr/>
              <a:tblGrid>
                <a:gridCol w="2540000"/>
                <a:gridCol w="2540000"/>
              </a:tblGrid>
              <a:tr h="295910">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参数名</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参数值</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训练用时</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2min19.431s</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数据切分</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数据洗牌</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交叉验证</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节点分裂评价准则</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mse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划分时考虑的最大特征比例</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None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内部节点分裂的最小样本数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叶子节点的最小样本数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叶子节点中样本的最小权重</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树的最大深度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叶子节点的最大数量</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50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节点划分不纯度的阈值</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决策树数量</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有放回采样</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true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袋外数据测试</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false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pic>
        <p:nvPicPr>
          <p:cNvPr id="4" name="图片 3"/>
          <p:cNvPicPr>
            <a:picLocks noChangeAspect="1"/>
          </p:cNvPicPr>
          <p:nvPr/>
        </p:nvPicPr>
        <p:blipFill>
          <a:blip r:embed="rId8"/>
          <a:stretch>
            <a:fillRect/>
          </a:stretch>
        </p:blipFill>
        <p:spPr>
          <a:xfrm>
            <a:off x="5430520" y="1466215"/>
            <a:ext cx="6839585" cy="4869815"/>
          </a:xfrm>
          <a:prstGeom prst="rect">
            <a:avLst/>
          </a:prstGeom>
        </p:spPr>
      </p:pic>
      <p:graphicFrame>
        <p:nvGraphicFramePr>
          <p:cNvPr id="5" name="表格 4"/>
          <p:cNvGraphicFramePr/>
          <p:nvPr>
            <p:custDataLst>
              <p:tags r:id="rId9"/>
            </p:custDataLst>
          </p:nvPr>
        </p:nvGraphicFramePr>
        <p:xfrm>
          <a:off x="6743700" y="3680460"/>
          <a:ext cx="5204460" cy="1569085"/>
        </p:xfrm>
        <a:graphic>
          <a:graphicData uri="http://schemas.openxmlformats.org/drawingml/2006/table">
            <a:tbl>
              <a:tblPr/>
              <a:tblGrid>
                <a:gridCol w="867410"/>
                <a:gridCol w="867410"/>
                <a:gridCol w="867410"/>
                <a:gridCol w="867410"/>
                <a:gridCol w="867410"/>
                <a:gridCol w="867410"/>
              </a:tblGrid>
              <a:tr h="560705">
                <a:tc>
                  <a:txBody>
                    <a:bodyPr/>
                    <a:p>
                      <a:pPr marL="0" indent="0" algn="ctr">
                        <a:spcBef>
                          <a:spcPct val="0"/>
                        </a:spcBef>
                        <a:spcAft>
                          <a:spcPct val="0"/>
                        </a:spcAft>
                      </a:pPr>
                      <a:r>
                        <a:rPr lang="en-US" sz="1400">
                          <a:latin typeface="微软雅黑" panose="020B0503020204020204" charset="-122"/>
                          <a:ea typeface="微软雅黑" panose="020B0503020204020204" charset="-122"/>
                        </a:rPr>
                        <a:t> </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RMSE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MAPE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R²</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50355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训练集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3596.81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59.973</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38.092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35.823</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0.934</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0482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测试集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8205.781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90.586</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46.624</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39.803</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0.846</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sp>
        <p:nvSpPr>
          <p:cNvPr id="7" name="文本框 6"/>
          <p:cNvSpPr txBox="1"/>
          <p:nvPr/>
        </p:nvSpPr>
        <p:spPr>
          <a:xfrm>
            <a:off x="223520" y="6240145"/>
            <a:ext cx="11724005" cy="460375"/>
          </a:xfrm>
          <a:prstGeom prst="rect">
            <a:avLst/>
          </a:prstGeom>
        </p:spPr>
        <p:txBody>
          <a:bodyPr wrap="square">
            <a:spAutoFit/>
          </a:bodyPr>
          <a:p>
            <a:pPr defTabSz="266700"/>
            <a:r>
              <a:rPr lang="en-US" sz="1200">
                <a:solidFill>
                  <a:srgbClr val="000000"/>
                </a:solidFill>
                <a:latin typeface="Times New Roman" panose="02020603050405020304"/>
                <a:ea typeface="等线" panose="02010600030101010101" charset="-122"/>
              </a:rPr>
              <a:t>[1] Scientific Platform Serving for Statistics Professional 2021. SPSSPRO. (Version 1.0.11)[Online Application Software]. Retrieved from https://www.spsspro.com.</a:t>
            </a:r>
            <a:endParaRPr lang="en-US" sz="1200">
              <a:solidFill>
                <a:srgbClr val="000000"/>
              </a:solidFill>
              <a:latin typeface="Times New Roman" panose="02020603050405020304"/>
              <a:ea typeface="等线" panose="02010600030101010101" charset="-122"/>
            </a:endParaRPr>
          </a:p>
          <a:p>
            <a:pPr defTabSz="266700"/>
            <a:r>
              <a:rPr lang="en-US" sz="1200">
                <a:solidFill>
                  <a:srgbClr val="000000"/>
                </a:solidFill>
                <a:latin typeface="Times New Roman" panose="02020603050405020304"/>
                <a:ea typeface="等线" panose="02010600030101010101" charset="-122"/>
              </a:rPr>
              <a:t>[2] </a:t>
            </a:r>
            <a:r>
              <a:rPr lang="zh-CN" sz="1200">
                <a:solidFill>
                  <a:srgbClr val="000000"/>
                </a:solidFill>
                <a:latin typeface="Times New Roman" panose="02020603050405020304"/>
                <a:ea typeface="等线" panose="02010600030101010101" charset="-122"/>
              </a:rPr>
              <a:t>周志华</a:t>
            </a:r>
            <a:r>
              <a:rPr lang="en-US" sz="1200">
                <a:solidFill>
                  <a:srgbClr val="000000"/>
                </a:solidFill>
                <a:latin typeface="Times New Roman" panose="02020603050405020304"/>
                <a:ea typeface="等线" panose="02010600030101010101" charset="-122"/>
              </a:rPr>
              <a:t>. </a:t>
            </a:r>
            <a:r>
              <a:rPr lang="zh-CN" sz="1200">
                <a:solidFill>
                  <a:srgbClr val="000000"/>
                </a:solidFill>
                <a:latin typeface="Times New Roman" panose="02020603050405020304"/>
                <a:ea typeface="等线" panose="02010600030101010101" charset="-122"/>
              </a:rPr>
              <a:t>机器学习</a:t>
            </a:r>
            <a:r>
              <a:rPr lang="en-US" sz="1200">
                <a:solidFill>
                  <a:srgbClr val="000000"/>
                </a:solidFill>
                <a:latin typeface="Times New Roman" panose="02020603050405020304"/>
                <a:ea typeface="等线" panose="02010600030101010101" charset="-122"/>
              </a:rPr>
              <a:t>[M]. </a:t>
            </a:r>
            <a:r>
              <a:rPr lang="zh-CN" sz="1200">
                <a:solidFill>
                  <a:srgbClr val="000000"/>
                </a:solidFill>
                <a:latin typeface="Times New Roman" panose="02020603050405020304"/>
                <a:ea typeface="等线" panose="02010600030101010101" charset="-122"/>
              </a:rPr>
              <a:t>清华大学出版社</a:t>
            </a:r>
            <a:r>
              <a:rPr lang="en-US" sz="1200">
                <a:solidFill>
                  <a:srgbClr val="000000"/>
                </a:solidFill>
                <a:latin typeface="Times New Roman" panose="02020603050405020304"/>
                <a:ea typeface="等线" panose="02010600030101010101" charset="-122"/>
              </a:rPr>
              <a:t>, 2016.</a:t>
            </a:r>
            <a:endParaRPr lang="en-US" altLang="zh-CN" sz="1200">
              <a:solidFill>
                <a:srgbClr val="000000"/>
              </a:solidFill>
              <a:latin typeface="Times New Roman" panose="02020603050405020304"/>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extra_tree</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7297420" y="1622425"/>
            <a:ext cx="4650740" cy="4407535"/>
          </a:xfrm>
          <a:prstGeom prst="rect">
            <a:avLst/>
          </a:prstGeom>
          <a:noFill/>
        </p:spPr>
        <p:txBody>
          <a:bodyPr wrap="square" rtlCol="0" anchor="t">
            <a:spAutoFit/>
          </a:bodyPr>
          <a:p>
            <a:pPr algn="l">
              <a:lnSpc>
                <a:spcPct val="130000"/>
              </a:lnSpc>
              <a:spcBef>
                <a:spcPts val="0"/>
              </a:spcBef>
              <a:spcAft>
                <a:spcPts val="0"/>
              </a:spcAft>
              <a:buClrTx/>
              <a:buSzTx/>
              <a:buNone/>
            </a:pPr>
            <a:r>
              <a:rPr lang="en-US" altLang="zh-CN" b="1">
                <a:solidFill>
                  <a:srgbClr val="660874"/>
                </a:solidFill>
                <a:latin typeface="微软雅黑" panose="020B0503020204020204" charset="-122"/>
                <a:ea typeface="微软雅黑" panose="020B0503020204020204" charset="-122"/>
                <a:cs typeface="微软雅黑" panose="020B0503020204020204" charset="-122"/>
              </a:rPr>
              <a:t>Extra Trees </a:t>
            </a:r>
            <a:r>
              <a:rPr lang="en-US" altLang="zh-CN">
                <a:latin typeface="微软雅黑" panose="020B0503020204020204" charset="-122"/>
                <a:ea typeface="微软雅黑" panose="020B0503020204020204" charset="-122"/>
                <a:cs typeface="微软雅黑" panose="020B0503020204020204" charset="-122"/>
              </a:rPr>
              <a:t>是一种基于决策树的集成学习算法，属于随机森林算法的变体。它通过在构建决策树的过程中引入更多的</a:t>
            </a:r>
            <a:r>
              <a:rPr lang="en-US" altLang="zh-CN" b="1">
                <a:latin typeface="微软雅黑" panose="020B0503020204020204" charset="-122"/>
                <a:ea typeface="微软雅黑" panose="020B0503020204020204" charset="-122"/>
                <a:cs typeface="微软雅黑" panose="020B0503020204020204" charset="-122"/>
              </a:rPr>
              <a:t>随机性</a:t>
            </a:r>
            <a:r>
              <a:rPr lang="en-US" altLang="zh-CN">
                <a:latin typeface="微软雅黑" panose="020B0503020204020204" charset="-122"/>
                <a:ea typeface="微软雅黑" panose="020B0503020204020204" charset="-122"/>
                <a:cs typeface="微软雅黑" panose="020B0503020204020204" charset="-122"/>
              </a:rPr>
              <a:t>来降低模型的方差，提高模型的泛化能力，同时在一定程度上能加快训练速度。</a:t>
            </a:r>
            <a:endParaRPr lang="en-US" altLang="zh-CN">
              <a:latin typeface="微软雅黑" panose="020B0503020204020204" charset="-122"/>
              <a:ea typeface="微软雅黑" panose="020B0503020204020204" charset="-122"/>
              <a:cs typeface="微软雅黑" panose="020B0503020204020204" charset="-122"/>
            </a:endParaRPr>
          </a:p>
          <a:p>
            <a:pPr algn="l">
              <a:lnSpc>
                <a:spcPct val="130000"/>
              </a:lnSpc>
              <a:spcBef>
                <a:spcPts val="0"/>
              </a:spcBef>
              <a:spcAft>
                <a:spcPts val="0"/>
              </a:spcAft>
              <a:buClrTx/>
              <a:buSzTx/>
              <a:buNone/>
            </a:pPr>
            <a:r>
              <a:rPr lang="en-US" altLang="zh-CN">
                <a:latin typeface="微软雅黑" panose="020B0503020204020204" charset="-122"/>
                <a:ea typeface="微软雅黑" panose="020B0503020204020204" charset="-122"/>
                <a:cs typeface="微软雅黑" panose="020B0503020204020204" charset="-122"/>
              </a:rPr>
              <a:t>与普通随机森林不同的是，它在划分节点时，对于每个特征的</a:t>
            </a:r>
            <a:r>
              <a:rPr lang="en-US" altLang="zh-CN" b="1">
                <a:latin typeface="微软雅黑" panose="020B0503020204020204" charset="-122"/>
                <a:ea typeface="微软雅黑" panose="020B0503020204020204" charset="-122"/>
                <a:cs typeface="微软雅黑" panose="020B0503020204020204" charset="-122"/>
              </a:rPr>
              <a:t>划分阈值</a:t>
            </a:r>
            <a:r>
              <a:rPr lang="en-US" altLang="zh-CN">
                <a:latin typeface="微软雅黑" panose="020B0503020204020204" charset="-122"/>
                <a:ea typeface="微软雅黑" panose="020B0503020204020204" charset="-122"/>
                <a:cs typeface="微软雅黑" panose="020B0503020204020204" charset="-122"/>
              </a:rPr>
              <a:t>也是随机选取的，而不是像随机森林那样寻找最优的划分阈值。</a:t>
            </a:r>
            <a:endParaRPr lang="en-US" altLang="zh-CN" b="1">
              <a:solidFill>
                <a:srgbClr val="660874"/>
              </a:solidFill>
              <a:latin typeface="微软雅黑" panose="020B0503020204020204" charset="-122"/>
              <a:ea typeface="微软雅黑" panose="020B0503020204020204" charset="-122"/>
              <a:cs typeface="微软雅黑" panose="020B0503020204020204" charset="-122"/>
            </a:endParaRPr>
          </a:p>
          <a:p>
            <a:pPr algn="l">
              <a:lnSpc>
                <a:spcPct val="130000"/>
              </a:lnSpc>
              <a:spcBef>
                <a:spcPts val="0"/>
              </a:spcBef>
              <a:spcAft>
                <a:spcPts val="0"/>
              </a:spcAft>
              <a:buClrTx/>
              <a:buSzTx/>
              <a:buNone/>
            </a:pPr>
            <a:r>
              <a:rPr lang="en-US" altLang="zh-CN">
                <a:latin typeface="微软雅黑" panose="020B0503020204020204" charset="-122"/>
                <a:ea typeface="微软雅黑" panose="020B0503020204020204" charset="-122"/>
                <a:cs typeface="微软雅黑" panose="020B0503020204020204" charset="-122"/>
              </a:rPr>
              <a:t>构建多棵这样的决策树，对于新的数据样本进行预测时，通过</a:t>
            </a:r>
            <a:r>
              <a:rPr lang="en-US" altLang="zh-CN" b="1">
                <a:latin typeface="微软雅黑" panose="020B0503020204020204" charset="-122"/>
                <a:ea typeface="微软雅黑" panose="020B0503020204020204" charset="-122"/>
                <a:cs typeface="微软雅黑" panose="020B0503020204020204" charset="-122"/>
              </a:rPr>
              <a:t>综合多棵树</a:t>
            </a:r>
            <a:r>
              <a:rPr lang="en-US" altLang="zh-CN">
                <a:latin typeface="微软雅黑" panose="020B0503020204020204" charset="-122"/>
                <a:ea typeface="微软雅黑" panose="020B0503020204020204" charset="-122"/>
                <a:cs typeface="微软雅黑" panose="020B0503020204020204" charset="-122"/>
              </a:rPr>
              <a:t>的预测结果（比如分类任务中常用投票机制，回归任务中常用平均机制）来得到最终的预测值。</a:t>
            </a:r>
            <a:endParaRPr lang="en-US" altLang="zh-CN">
              <a:latin typeface="微软雅黑" panose="020B0503020204020204" charset="-122"/>
              <a:ea typeface="微软雅黑" panose="020B0503020204020204" charset="-122"/>
              <a:cs typeface="微软雅黑" panose="020B0503020204020204" charset="-122"/>
            </a:endParaRPr>
          </a:p>
        </p:txBody>
      </p:sp>
      <p:pic>
        <p:nvPicPr>
          <p:cNvPr id="3" name="图片 2"/>
          <p:cNvPicPr/>
          <p:nvPr/>
        </p:nvPicPr>
        <p:blipFill>
          <a:blip r:embed="rId7"/>
          <a:stretch>
            <a:fillRect/>
          </a:stretch>
        </p:blipFill>
        <p:spPr>
          <a:xfrm>
            <a:off x="5080" y="2225040"/>
            <a:ext cx="7200900" cy="281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extra_tree</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pSp>
        <p:nvGrpSpPr>
          <p:cNvPr id="9" name="组合 8"/>
          <p:cNvGrpSpPr/>
          <p:nvPr/>
        </p:nvGrpSpPr>
        <p:grpSpPr>
          <a:xfrm>
            <a:off x="-308610" y="1097915"/>
            <a:ext cx="10819130" cy="2581910"/>
            <a:chOff x="-486" y="1729"/>
            <a:chExt cx="17038" cy="4066"/>
          </a:xfrm>
        </p:grpSpPr>
        <p:sp>
          <p:nvSpPr>
            <p:cNvPr id="3" name="文本框 2"/>
            <p:cNvSpPr txBox="1"/>
            <p:nvPr/>
          </p:nvSpPr>
          <p:spPr>
            <a:xfrm>
              <a:off x="-486" y="1735"/>
              <a:ext cx="7757" cy="580"/>
            </a:xfrm>
            <a:prstGeom prst="rect">
              <a:avLst/>
            </a:prstGeom>
          </p:spPr>
          <p:txBody>
            <a:bodyPr wrap="square">
              <a:sp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模型参数</a:t>
              </a:r>
              <a:endParaRPr lang="zh-CN" altLang="en-US" b="1">
                <a:solidFill>
                  <a:srgbClr val="660874"/>
                </a:solidFill>
                <a:latin typeface="Times New Roman" panose="02020603050405020304"/>
                <a:ea typeface="等线" panose="02010600030101010101" charset="-122"/>
              </a:endParaRPr>
            </a:p>
          </p:txBody>
        </p:sp>
        <p:sp>
          <p:nvSpPr>
            <p:cNvPr id="6" name="文本框 5"/>
            <p:cNvSpPr txBox="1"/>
            <p:nvPr/>
          </p:nvSpPr>
          <p:spPr>
            <a:xfrm>
              <a:off x="8552" y="1729"/>
              <a:ext cx="8000" cy="580"/>
            </a:xfrm>
            <a:prstGeom prst="rect">
              <a:avLst/>
            </a:prstGeom>
          </p:spPr>
          <p:txBody>
            <a:bodyPr>
              <a:spAutoFit/>
            </a:bodyPr>
            <a:p>
              <a:pPr defTabSz="266700"/>
              <a:r>
                <a:rPr lang="zh-CN" b="1">
                  <a:solidFill>
                    <a:srgbClr val="660874"/>
                  </a:solidFill>
                  <a:latin typeface="Times New Roman" panose="02020603050405020304"/>
                  <a:ea typeface="等线" panose="02010600030101010101" charset="-122"/>
                </a:rPr>
                <a:t>特征重要性</a:t>
              </a:r>
              <a:endParaRPr lang="zh-CN" altLang="en-US" b="1">
                <a:solidFill>
                  <a:srgbClr val="660874"/>
                </a:solidFill>
                <a:latin typeface="Times New Roman" panose="02020603050405020304"/>
                <a:ea typeface="等线" panose="02010600030101010101" charset="-122"/>
              </a:endParaRPr>
            </a:p>
          </p:txBody>
        </p:sp>
        <p:sp>
          <p:nvSpPr>
            <p:cNvPr id="11" name="文本框 10"/>
            <p:cNvSpPr txBox="1"/>
            <p:nvPr/>
          </p:nvSpPr>
          <p:spPr>
            <a:xfrm>
              <a:off x="9789" y="5163"/>
              <a:ext cx="3536" cy="633"/>
            </a:xfrm>
            <a:prstGeom prst="rect">
              <a:avLst/>
            </a:prstGeom>
          </p:spPr>
          <p:txBody>
            <a:bodyPr>
              <a:no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模型评估结果</a:t>
              </a:r>
              <a:endParaRPr lang="zh-CN" altLang="en-US" b="1">
                <a:solidFill>
                  <a:srgbClr val="660874"/>
                </a:solidFill>
                <a:latin typeface="Times New Roman" panose="02020603050405020304"/>
                <a:ea typeface="等线" panose="02010600030101010101" charset="-122"/>
              </a:endParaRPr>
            </a:p>
          </p:txBody>
        </p:sp>
      </p:grpSp>
      <p:graphicFrame>
        <p:nvGraphicFramePr>
          <p:cNvPr id="2" name="表格 1"/>
          <p:cNvGraphicFramePr/>
          <p:nvPr>
            <p:custDataLst>
              <p:tags r:id="rId7"/>
            </p:custDataLst>
          </p:nvPr>
        </p:nvGraphicFramePr>
        <p:xfrm>
          <a:off x="223520" y="1468120"/>
          <a:ext cx="5080000" cy="4734560"/>
        </p:xfrm>
        <a:graphic>
          <a:graphicData uri="http://schemas.openxmlformats.org/drawingml/2006/table">
            <a:tbl>
              <a:tblPr/>
              <a:tblGrid>
                <a:gridCol w="2540000"/>
                <a:gridCol w="2540000"/>
              </a:tblGrid>
              <a:tr h="295910">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参数名</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参数值</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训练用时</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FF0000"/>
                          </a:solidFill>
                          <a:latin typeface="微软雅黑" panose="020B0503020204020204" charset="-122"/>
                          <a:ea typeface="微软雅黑" panose="020B0503020204020204" charset="-122"/>
                        </a:rPr>
                        <a:t>10.365s</a:t>
                      </a:r>
                      <a:endParaRPr lang="en-US" sz="1400" b="1">
                        <a:solidFill>
                          <a:srgbClr val="FF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数据切分</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数据洗牌</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交叉验证</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节点分裂评价准则</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mse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划分时考虑的最大特征比例</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None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内部节点分裂的最小样本数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叶子节点的最小样本数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叶子节点中样本的最小权重</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树的最大深度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叶子节点的最大数量</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50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节点划分不纯度的阈值</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决策树数量</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有放回采样</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true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91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袋外数据测试</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false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pic>
        <p:nvPicPr>
          <p:cNvPr id="4" name="图片 3"/>
          <p:cNvPicPr>
            <a:picLocks noChangeAspect="1"/>
          </p:cNvPicPr>
          <p:nvPr/>
        </p:nvPicPr>
        <p:blipFill>
          <a:blip r:embed="rId8"/>
          <a:stretch>
            <a:fillRect/>
          </a:stretch>
        </p:blipFill>
        <p:spPr>
          <a:xfrm>
            <a:off x="5430520" y="1466215"/>
            <a:ext cx="6720205" cy="4785360"/>
          </a:xfrm>
          <a:prstGeom prst="rect">
            <a:avLst/>
          </a:prstGeom>
        </p:spPr>
      </p:pic>
      <p:graphicFrame>
        <p:nvGraphicFramePr>
          <p:cNvPr id="5" name="表格 4"/>
          <p:cNvGraphicFramePr/>
          <p:nvPr>
            <p:custDataLst>
              <p:tags r:id="rId9"/>
            </p:custDataLst>
          </p:nvPr>
        </p:nvGraphicFramePr>
        <p:xfrm>
          <a:off x="6743700" y="3681095"/>
          <a:ext cx="5208270" cy="1543050"/>
        </p:xfrm>
        <a:graphic>
          <a:graphicData uri="http://schemas.openxmlformats.org/drawingml/2006/table">
            <a:tbl>
              <a:tblPr/>
              <a:tblGrid>
                <a:gridCol w="868045"/>
                <a:gridCol w="868045"/>
                <a:gridCol w="868045"/>
                <a:gridCol w="868045"/>
                <a:gridCol w="868045"/>
                <a:gridCol w="868045"/>
              </a:tblGrid>
              <a:tr h="551180">
                <a:tc>
                  <a:txBody>
                    <a:bodyPr/>
                    <a:p>
                      <a:pPr marL="0" indent="0" algn="ctr">
                        <a:spcBef>
                          <a:spcPct val="0"/>
                        </a:spcBef>
                        <a:spcAft>
                          <a:spcPct val="0"/>
                        </a:spcAft>
                      </a:pPr>
                      <a:r>
                        <a:rPr lang="en-US" sz="1400" b="1">
                          <a:latin typeface="微软雅黑" panose="020B0503020204020204" charset="-122"/>
                          <a:ea typeface="微软雅黑" panose="020B0503020204020204" charset="-122"/>
                        </a:rPr>
                        <a:t> </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RMSE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MAPE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R²</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49593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训练集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4509.406</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67.152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45.764</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31.865</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0.917</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9593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测试集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5388.162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73.404</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47.175</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32.077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0.899</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sp>
        <p:nvSpPr>
          <p:cNvPr id="7" name="文本框 6"/>
          <p:cNvSpPr txBox="1"/>
          <p:nvPr/>
        </p:nvSpPr>
        <p:spPr>
          <a:xfrm>
            <a:off x="219075" y="6263005"/>
            <a:ext cx="11728450" cy="460375"/>
          </a:xfrm>
          <a:prstGeom prst="rect">
            <a:avLst/>
          </a:prstGeom>
        </p:spPr>
        <p:txBody>
          <a:bodyPr wrap="square">
            <a:spAutoFit/>
          </a:bodyPr>
          <a:p>
            <a:pPr defTabSz="266700"/>
            <a:r>
              <a:rPr lang="en-US" sz="1200">
                <a:solidFill>
                  <a:srgbClr val="000000"/>
                </a:solidFill>
                <a:latin typeface="Times New Roman" panose="02020603050405020304"/>
                <a:ea typeface="等线" panose="02010600030101010101" charset="-122"/>
              </a:rPr>
              <a:t>[1] Scientific Platform Serving for Statistics Professional 2021. SPSSPRO. (Version 1.0.11)[Online Application Software]. Retrieved from https://www.spsspro.com.</a:t>
            </a:r>
            <a:endParaRPr lang="en-US" sz="1200">
              <a:solidFill>
                <a:srgbClr val="000000"/>
              </a:solidFill>
              <a:latin typeface="Times New Roman" panose="02020603050405020304"/>
              <a:ea typeface="等线" panose="02010600030101010101" charset="-122"/>
            </a:endParaRPr>
          </a:p>
          <a:p>
            <a:pPr defTabSz="266700"/>
            <a:r>
              <a:rPr lang="en-US" sz="1200">
                <a:solidFill>
                  <a:srgbClr val="000000"/>
                </a:solidFill>
                <a:latin typeface="Times New Roman" panose="02020603050405020304"/>
                <a:ea typeface="等线" panose="02010600030101010101" charset="-122"/>
              </a:rPr>
              <a:t>[2] PIERRE G</a:t>
            </a:r>
            <a:r>
              <a:rPr lang="zh-CN" sz="1200">
                <a:solidFill>
                  <a:srgbClr val="000000"/>
                </a:solidFill>
                <a:latin typeface="Times New Roman" panose="02020603050405020304"/>
                <a:ea typeface="等线" panose="02010600030101010101" charset="-122"/>
              </a:rPr>
              <a:t>，</a:t>
            </a:r>
            <a:r>
              <a:rPr lang="en-US" sz="1200">
                <a:solidFill>
                  <a:srgbClr val="000000"/>
                </a:solidFill>
                <a:latin typeface="Times New Roman" panose="02020603050405020304"/>
                <a:ea typeface="等线" panose="02010600030101010101" charset="-122"/>
              </a:rPr>
              <a:t>DAMIEN E</a:t>
            </a:r>
            <a:r>
              <a:rPr lang="zh-CN" sz="1200">
                <a:solidFill>
                  <a:srgbClr val="000000"/>
                </a:solidFill>
                <a:latin typeface="Times New Roman" panose="02020603050405020304"/>
                <a:ea typeface="等线" panose="02010600030101010101" charset="-122"/>
              </a:rPr>
              <a:t>，</a:t>
            </a:r>
            <a:r>
              <a:rPr lang="en-US" sz="1200">
                <a:solidFill>
                  <a:srgbClr val="000000"/>
                </a:solidFill>
                <a:latin typeface="Times New Roman" panose="02020603050405020304"/>
                <a:ea typeface="等线" panose="02010600030101010101" charset="-122"/>
              </a:rPr>
              <a:t>LOUIS W. Extremely randomized trees[J].Machine Learning</a:t>
            </a:r>
            <a:r>
              <a:rPr lang="zh-CN" sz="1200">
                <a:solidFill>
                  <a:srgbClr val="000000"/>
                </a:solidFill>
                <a:latin typeface="Times New Roman" panose="02020603050405020304"/>
                <a:ea typeface="等线" panose="02010600030101010101" charset="-122"/>
              </a:rPr>
              <a:t>，</a:t>
            </a:r>
            <a:r>
              <a:rPr lang="en-US" sz="1200">
                <a:solidFill>
                  <a:srgbClr val="000000"/>
                </a:solidFill>
                <a:latin typeface="Times New Roman" panose="02020603050405020304"/>
                <a:ea typeface="等线" panose="02010600030101010101" charset="-122"/>
              </a:rPr>
              <a:t>2006</a:t>
            </a:r>
            <a:r>
              <a:rPr lang="zh-CN" sz="1200">
                <a:solidFill>
                  <a:srgbClr val="000000"/>
                </a:solidFill>
                <a:latin typeface="Times New Roman" panose="02020603050405020304"/>
                <a:ea typeface="等线" panose="02010600030101010101" charset="-122"/>
              </a:rPr>
              <a:t>，</a:t>
            </a:r>
            <a:r>
              <a:rPr lang="en-US" sz="1200">
                <a:solidFill>
                  <a:srgbClr val="000000"/>
                </a:solidFill>
                <a:latin typeface="Times New Roman" panose="02020603050405020304"/>
                <a:ea typeface="等线" panose="02010600030101010101" charset="-122"/>
              </a:rPr>
              <a:t>63(1):3</a:t>
            </a:r>
            <a:r>
              <a:rPr lang="zh-CN" sz="1200">
                <a:solidFill>
                  <a:srgbClr val="000000"/>
                </a:solidFill>
                <a:latin typeface="Times New Roman" panose="02020603050405020304"/>
                <a:ea typeface="等线" panose="02010600030101010101" charset="-122"/>
              </a:rPr>
              <a:t>－</a:t>
            </a:r>
            <a:r>
              <a:rPr lang="en-US" sz="1200">
                <a:solidFill>
                  <a:srgbClr val="000000"/>
                </a:solidFill>
                <a:latin typeface="Times New Roman" panose="02020603050405020304"/>
                <a:ea typeface="等线" panose="02010600030101010101" charset="-122"/>
              </a:rPr>
              <a:t>42.</a:t>
            </a:r>
            <a:endParaRPr lang="en-US" altLang="zh-CN" sz="1200">
              <a:solidFill>
                <a:srgbClr val="000000"/>
              </a:solidFill>
              <a:latin typeface="Times New Roman" panose="02020603050405020304"/>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GBDT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542290" y="1023620"/>
            <a:ext cx="11198225" cy="1170305"/>
          </a:xfrm>
          <a:prstGeom prst="rect">
            <a:avLst/>
          </a:prstGeom>
          <a:noFill/>
        </p:spPr>
        <p:txBody>
          <a:bodyPr wrap="square" rtlCol="0" anchor="t">
            <a:spAutoFit/>
          </a:bodyPr>
          <a:p>
            <a:pPr>
              <a:lnSpc>
                <a:spcPct val="130000"/>
              </a:lnSpc>
              <a:spcBef>
                <a:spcPts val="0"/>
              </a:spcBef>
              <a:spcAft>
                <a:spcPts val="0"/>
              </a:spcAft>
            </a:pPr>
            <a:r>
              <a:rPr lang="en-US" altLang="zh-CN" b="1">
                <a:solidFill>
                  <a:srgbClr val="660874"/>
                </a:solidFill>
                <a:latin typeface="微软雅黑" panose="020B0503020204020204" charset="-122"/>
                <a:ea typeface="微软雅黑" panose="020B0503020204020204" charset="-122"/>
                <a:cs typeface="微软雅黑" panose="020B0503020204020204" charset="-122"/>
              </a:rPr>
              <a:t>GBDT</a:t>
            </a:r>
            <a:r>
              <a:rPr lang="zh-CN" altLang="en-US">
                <a:latin typeface="微软雅黑" panose="020B0503020204020204" charset="-122"/>
                <a:ea typeface="微软雅黑" panose="020B0503020204020204" charset="-122"/>
                <a:cs typeface="微软雅黑" panose="020B0503020204020204" charset="-122"/>
              </a:rPr>
              <a:t>，全名叫梯度提升决策树，是一种迭代的决策树算法又叫</a:t>
            </a:r>
            <a:r>
              <a:rPr lang="en-US" altLang="zh-CN">
                <a:latin typeface="微软雅黑" panose="020B0503020204020204" charset="-122"/>
                <a:ea typeface="微软雅黑" panose="020B0503020204020204" charset="-122"/>
                <a:cs typeface="微软雅黑" panose="020B0503020204020204" charset="-122"/>
              </a:rPr>
              <a:t> MART(Multiple Additive Regression Tree)</a:t>
            </a:r>
            <a:r>
              <a:rPr lang="zh-CN" altLang="en-US">
                <a:latin typeface="微软雅黑" panose="020B0503020204020204" charset="-122"/>
                <a:ea typeface="微软雅黑" panose="020B0503020204020204" charset="-122"/>
                <a:cs typeface="微软雅黑" panose="020B0503020204020204" charset="-122"/>
              </a:rPr>
              <a:t>，它通过构造一组弱的学习器</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树</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，并把多棵决策树的结果累加起来作为最终的预测输出。该算法将决策树与集成思想进行了有效的结合。</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圆角矩形 3"/>
          <p:cNvSpPr/>
          <p:nvPr/>
        </p:nvSpPr>
        <p:spPr>
          <a:xfrm>
            <a:off x="593090" y="2622550"/>
            <a:ext cx="982980" cy="46799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30</a:t>
            </a:r>
            <a:r>
              <a:rPr lang="zh-CN" altLang="en-US"/>
              <a:t>岁</a:t>
            </a:r>
            <a:endParaRPr lang="zh-CN" altLang="en-US"/>
          </a:p>
        </p:txBody>
      </p:sp>
      <p:sp>
        <p:nvSpPr>
          <p:cNvPr id="5" name="椭圆 4"/>
          <p:cNvSpPr/>
          <p:nvPr/>
        </p:nvSpPr>
        <p:spPr>
          <a:xfrm>
            <a:off x="2480945" y="2622550"/>
            <a:ext cx="1123315" cy="4673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20</a:t>
            </a:r>
            <a:r>
              <a:rPr lang="zh-CN" altLang="en-US"/>
              <a:t>岁</a:t>
            </a:r>
            <a:endParaRPr lang="zh-CN" altLang="en-US"/>
          </a:p>
        </p:txBody>
      </p:sp>
      <p:cxnSp>
        <p:nvCxnSpPr>
          <p:cNvPr id="6" name="直接箭头连接符 5"/>
          <p:cNvCxnSpPr>
            <a:stCxn id="4" idx="3"/>
            <a:endCxn id="5" idx="2"/>
          </p:cNvCxnSpPr>
          <p:nvPr/>
        </p:nvCxnSpPr>
        <p:spPr>
          <a:xfrm flipV="1">
            <a:off x="1576070" y="2856230"/>
            <a:ext cx="90487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1700530" y="2515235"/>
            <a:ext cx="635635" cy="337185"/>
          </a:xfrm>
          <a:prstGeom prst="rect">
            <a:avLst/>
          </a:prstGeom>
          <a:noFill/>
        </p:spPr>
        <p:txBody>
          <a:bodyPr wrap="square" rtlCol="0">
            <a:spAutoFit/>
          </a:bodyPr>
          <a:p>
            <a:r>
              <a:rPr lang="zh-CN" altLang="en-US" sz="1600"/>
              <a:t>预测</a:t>
            </a:r>
            <a:endParaRPr lang="zh-CN" altLang="en-US" sz="1600"/>
          </a:p>
        </p:txBody>
      </p:sp>
      <p:sp>
        <p:nvSpPr>
          <p:cNvPr id="11" name="圆角矩形 10"/>
          <p:cNvSpPr/>
          <p:nvPr/>
        </p:nvSpPr>
        <p:spPr>
          <a:xfrm>
            <a:off x="1578610" y="3647440"/>
            <a:ext cx="982980" cy="46799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10</a:t>
            </a:r>
            <a:r>
              <a:rPr lang="zh-CN" altLang="en-US"/>
              <a:t>岁</a:t>
            </a:r>
            <a:endParaRPr lang="zh-CN" altLang="en-US"/>
          </a:p>
        </p:txBody>
      </p:sp>
      <p:sp>
        <p:nvSpPr>
          <p:cNvPr id="12" name="椭圆 11"/>
          <p:cNvSpPr/>
          <p:nvPr/>
        </p:nvSpPr>
        <p:spPr>
          <a:xfrm>
            <a:off x="3466465" y="3647440"/>
            <a:ext cx="1123315" cy="4673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6</a:t>
            </a:r>
            <a:r>
              <a:rPr lang="zh-CN" altLang="en-US"/>
              <a:t>岁</a:t>
            </a:r>
            <a:endParaRPr lang="zh-CN" altLang="en-US"/>
          </a:p>
        </p:txBody>
      </p:sp>
      <p:cxnSp>
        <p:nvCxnSpPr>
          <p:cNvPr id="13" name="直接箭头连接符 12"/>
          <p:cNvCxnSpPr>
            <a:stCxn id="11" idx="3"/>
            <a:endCxn id="12" idx="2"/>
          </p:cNvCxnSpPr>
          <p:nvPr/>
        </p:nvCxnSpPr>
        <p:spPr>
          <a:xfrm flipV="1">
            <a:off x="2561590" y="3881120"/>
            <a:ext cx="90487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2686050" y="3540125"/>
            <a:ext cx="635635" cy="337185"/>
          </a:xfrm>
          <a:prstGeom prst="rect">
            <a:avLst/>
          </a:prstGeom>
          <a:noFill/>
        </p:spPr>
        <p:txBody>
          <a:bodyPr wrap="square" rtlCol="0">
            <a:spAutoFit/>
          </a:bodyPr>
          <a:p>
            <a:r>
              <a:rPr lang="zh-CN" altLang="en-US" sz="1600"/>
              <a:t>预测</a:t>
            </a:r>
            <a:endParaRPr lang="zh-CN" altLang="en-US" sz="1600"/>
          </a:p>
        </p:txBody>
      </p:sp>
      <p:cxnSp>
        <p:nvCxnSpPr>
          <p:cNvPr id="15" name="直接箭头连接符 14"/>
          <p:cNvCxnSpPr>
            <a:stCxn id="4" idx="2"/>
            <a:endCxn id="11" idx="0"/>
          </p:cNvCxnSpPr>
          <p:nvPr/>
        </p:nvCxnSpPr>
        <p:spPr>
          <a:xfrm>
            <a:off x="1084580" y="3090545"/>
            <a:ext cx="985520" cy="5568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a:stCxn id="5" idx="4"/>
            <a:endCxn id="11" idx="0"/>
          </p:cNvCxnSpPr>
          <p:nvPr/>
        </p:nvCxnSpPr>
        <p:spPr>
          <a:xfrm flipH="1">
            <a:off x="2070100" y="3089910"/>
            <a:ext cx="972820" cy="5575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1578610" y="3110230"/>
            <a:ext cx="1123315" cy="337185"/>
          </a:xfrm>
          <a:prstGeom prst="rect">
            <a:avLst/>
          </a:prstGeom>
          <a:noFill/>
        </p:spPr>
        <p:txBody>
          <a:bodyPr wrap="square" rtlCol="0">
            <a:spAutoFit/>
          </a:bodyPr>
          <a:p>
            <a:r>
              <a:rPr lang="zh-CN" altLang="en-US" sz="1600"/>
              <a:t>计算残差</a:t>
            </a:r>
            <a:endParaRPr lang="zh-CN" altLang="en-US" sz="1600"/>
          </a:p>
        </p:txBody>
      </p:sp>
      <p:sp>
        <p:nvSpPr>
          <p:cNvPr id="18" name="圆角矩形 17"/>
          <p:cNvSpPr/>
          <p:nvPr/>
        </p:nvSpPr>
        <p:spPr>
          <a:xfrm>
            <a:off x="2513330" y="4698365"/>
            <a:ext cx="982980" cy="46799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4</a:t>
            </a:r>
            <a:r>
              <a:rPr lang="zh-CN" altLang="en-US"/>
              <a:t>岁</a:t>
            </a:r>
            <a:endParaRPr lang="zh-CN" altLang="en-US"/>
          </a:p>
        </p:txBody>
      </p:sp>
      <p:sp>
        <p:nvSpPr>
          <p:cNvPr id="19" name="椭圆 18"/>
          <p:cNvSpPr/>
          <p:nvPr/>
        </p:nvSpPr>
        <p:spPr>
          <a:xfrm>
            <a:off x="4401185" y="4698365"/>
            <a:ext cx="1123315" cy="4673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3</a:t>
            </a:r>
            <a:r>
              <a:rPr lang="zh-CN" altLang="en-US"/>
              <a:t>岁</a:t>
            </a:r>
            <a:endParaRPr lang="zh-CN" altLang="en-US"/>
          </a:p>
        </p:txBody>
      </p:sp>
      <p:cxnSp>
        <p:nvCxnSpPr>
          <p:cNvPr id="20" name="直接箭头连接符 19"/>
          <p:cNvCxnSpPr>
            <a:stCxn id="18" idx="3"/>
            <a:endCxn id="19" idx="2"/>
          </p:cNvCxnSpPr>
          <p:nvPr/>
        </p:nvCxnSpPr>
        <p:spPr>
          <a:xfrm flipV="1">
            <a:off x="3496310" y="4932045"/>
            <a:ext cx="90487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3620770" y="4591050"/>
            <a:ext cx="635635" cy="337185"/>
          </a:xfrm>
          <a:prstGeom prst="rect">
            <a:avLst/>
          </a:prstGeom>
          <a:noFill/>
        </p:spPr>
        <p:txBody>
          <a:bodyPr wrap="square" rtlCol="0">
            <a:spAutoFit/>
          </a:bodyPr>
          <a:p>
            <a:r>
              <a:rPr lang="zh-CN" altLang="en-US" sz="1600"/>
              <a:t>预测</a:t>
            </a:r>
            <a:endParaRPr lang="zh-CN" altLang="en-US" sz="1600"/>
          </a:p>
        </p:txBody>
      </p:sp>
      <p:sp>
        <p:nvSpPr>
          <p:cNvPr id="22" name="圆角矩形 21"/>
          <p:cNvSpPr/>
          <p:nvPr/>
        </p:nvSpPr>
        <p:spPr>
          <a:xfrm>
            <a:off x="3498850" y="5723255"/>
            <a:ext cx="982980" cy="46799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1</a:t>
            </a:r>
            <a:r>
              <a:rPr lang="zh-CN" altLang="en-US"/>
              <a:t>岁</a:t>
            </a:r>
            <a:endParaRPr lang="zh-CN" altLang="en-US"/>
          </a:p>
        </p:txBody>
      </p:sp>
      <p:sp>
        <p:nvSpPr>
          <p:cNvPr id="27" name="椭圆 26"/>
          <p:cNvSpPr/>
          <p:nvPr/>
        </p:nvSpPr>
        <p:spPr>
          <a:xfrm>
            <a:off x="5386705" y="5723255"/>
            <a:ext cx="1123315" cy="4673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1</a:t>
            </a:r>
            <a:r>
              <a:rPr lang="zh-CN" altLang="en-US"/>
              <a:t>岁</a:t>
            </a:r>
            <a:endParaRPr lang="zh-CN" altLang="en-US"/>
          </a:p>
        </p:txBody>
      </p:sp>
      <p:cxnSp>
        <p:nvCxnSpPr>
          <p:cNvPr id="28" name="直接箭头连接符 27"/>
          <p:cNvCxnSpPr>
            <a:stCxn id="22" idx="3"/>
            <a:endCxn id="27" idx="2"/>
          </p:cNvCxnSpPr>
          <p:nvPr/>
        </p:nvCxnSpPr>
        <p:spPr>
          <a:xfrm flipV="1">
            <a:off x="4481830" y="5956935"/>
            <a:ext cx="90487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4606290" y="5615940"/>
            <a:ext cx="635635" cy="337185"/>
          </a:xfrm>
          <a:prstGeom prst="rect">
            <a:avLst/>
          </a:prstGeom>
          <a:noFill/>
        </p:spPr>
        <p:txBody>
          <a:bodyPr wrap="square" rtlCol="0">
            <a:spAutoFit/>
          </a:bodyPr>
          <a:p>
            <a:r>
              <a:rPr lang="zh-CN" altLang="en-US" sz="1600"/>
              <a:t>预测</a:t>
            </a:r>
            <a:endParaRPr lang="zh-CN" altLang="en-US" sz="1600"/>
          </a:p>
        </p:txBody>
      </p:sp>
      <p:cxnSp>
        <p:nvCxnSpPr>
          <p:cNvPr id="30" name="直接箭头连接符 29"/>
          <p:cNvCxnSpPr>
            <a:stCxn id="18" idx="2"/>
            <a:endCxn id="22" idx="0"/>
          </p:cNvCxnSpPr>
          <p:nvPr/>
        </p:nvCxnSpPr>
        <p:spPr>
          <a:xfrm>
            <a:off x="3004820" y="5166360"/>
            <a:ext cx="985520" cy="5568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a:stCxn id="19" idx="4"/>
            <a:endCxn id="22" idx="0"/>
          </p:cNvCxnSpPr>
          <p:nvPr/>
        </p:nvCxnSpPr>
        <p:spPr>
          <a:xfrm flipH="1">
            <a:off x="3990340" y="5165725"/>
            <a:ext cx="972820" cy="5575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498850" y="5186045"/>
            <a:ext cx="1123315" cy="337185"/>
          </a:xfrm>
          <a:prstGeom prst="rect">
            <a:avLst/>
          </a:prstGeom>
          <a:noFill/>
        </p:spPr>
        <p:txBody>
          <a:bodyPr wrap="square" rtlCol="0">
            <a:spAutoFit/>
          </a:bodyPr>
          <a:p>
            <a:r>
              <a:rPr lang="zh-CN" altLang="en-US" sz="1600"/>
              <a:t>计算残差</a:t>
            </a:r>
            <a:endParaRPr lang="zh-CN" altLang="en-US" sz="1600"/>
          </a:p>
        </p:txBody>
      </p:sp>
      <p:cxnSp>
        <p:nvCxnSpPr>
          <p:cNvPr id="33" name="直接箭头连接符 32"/>
          <p:cNvCxnSpPr>
            <a:stCxn id="11" idx="2"/>
            <a:endCxn id="18" idx="0"/>
          </p:cNvCxnSpPr>
          <p:nvPr/>
        </p:nvCxnSpPr>
        <p:spPr>
          <a:xfrm>
            <a:off x="2070100" y="4115435"/>
            <a:ext cx="934720" cy="5829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37"/>
          <p:cNvCxnSpPr>
            <a:stCxn id="12" idx="4"/>
            <a:endCxn id="18" idx="0"/>
          </p:cNvCxnSpPr>
          <p:nvPr/>
        </p:nvCxnSpPr>
        <p:spPr>
          <a:xfrm flipH="1">
            <a:off x="3004820" y="4114800"/>
            <a:ext cx="1023620" cy="5835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2512695" y="4156075"/>
            <a:ext cx="1123315" cy="337185"/>
          </a:xfrm>
          <a:prstGeom prst="rect">
            <a:avLst/>
          </a:prstGeom>
          <a:noFill/>
        </p:spPr>
        <p:txBody>
          <a:bodyPr wrap="square" rtlCol="0">
            <a:spAutoFit/>
          </a:bodyPr>
          <a:p>
            <a:r>
              <a:rPr lang="zh-CN" altLang="en-US" sz="1600"/>
              <a:t>计算残差</a:t>
            </a:r>
            <a:endParaRPr lang="zh-CN" altLang="en-US" sz="1600"/>
          </a:p>
        </p:txBody>
      </p:sp>
      <p:sp>
        <p:nvSpPr>
          <p:cNvPr id="40" name="右大括号 39"/>
          <p:cNvSpPr/>
          <p:nvPr/>
        </p:nvSpPr>
        <p:spPr>
          <a:xfrm rot="19020000">
            <a:off x="5033645" y="2091055"/>
            <a:ext cx="309880" cy="419354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1" name="文本框 40"/>
          <p:cNvSpPr txBox="1"/>
          <p:nvPr/>
        </p:nvSpPr>
        <p:spPr>
          <a:xfrm>
            <a:off x="4942840" y="3643630"/>
            <a:ext cx="1914525" cy="384175"/>
          </a:xfrm>
          <a:prstGeom prst="rect">
            <a:avLst/>
          </a:prstGeom>
          <a:noFill/>
        </p:spPr>
        <p:txBody>
          <a:bodyPr wrap="square" rtlCol="0" anchor="t">
            <a:noAutofit/>
          </a:bodyPr>
          <a:p>
            <a:r>
              <a:rPr lang="en-US" altLang="zh-CN"/>
              <a:t>20+6+3+1=30</a:t>
            </a:r>
            <a:endParaRPr lang="zh-CN" altLang="en-US"/>
          </a:p>
        </p:txBody>
      </p:sp>
      <p:sp>
        <p:nvSpPr>
          <p:cNvPr id="42" name="文本框 41"/>
          <p:cNvSpPr txBox="1"/>
          <p:nvPr/>
        </p:nvSpPr>
        <p:spPr>
          <a:xfrm>
            <a:off x="7334250" y="3074035"/>
            <a:ext cx="3990340" cy="2249170"/>
          </a:xfrm>
          <a:prstGeom prst="rect">
            <a:avLst/>
          </a:prstGeom>
          <a:noFill/>
        </p:spPr>
        <p:txBody>
          <a:bodyPr wrap="square" rtlCol="0" anchor="t">
            <a:spAutoFit/>
          </a:bodyPr>
          <a:p>
            <a:pPr>
              <a:lnSpc>
                <a:spcPct val="130000"/>
              </a:lnSpc>
              <a:spcBef>
                <a:spcPts val="0"/>
              </a:spcBef>
              <a:spcAft>
                <a:spcPts val="0"/>
              </a:spcAft>
            </a:pP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所有弱分类器的结果相加等于预测值。</a:t>
            </a:r>
            <a:endParaRPr lang="zh-CN" altLang="en-US">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每次都以当前预测为基准，下一个弱分类器去拟合误差函数对预测值的残差</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预测值与真实值之间的误差</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en-US" altLang="zh-CN">
                <a:latin typeface="微软雅黑" panose="020B0503020204020204" charset="-122"/>
                <a:ea typeface="微软雅黑" panose="020B0503020204020204" charset="-122"/>
                <a:cs typeface="微软雅黑" panose="020B0503020204020204" charset="-122"/>
              </a:rPr>
              <a:t>3.GBDT</a:t>
            </a:r>
            <a:r>
              <a:rPr lang="zh-CN" altLang="en-US">
                <a:latin typeface="微软雅黑" panose="020B0503020204020204" charset="-122"/>
                <a:ea typeface="微软雅黑" panose="020B0503020204020204" charset="-122"/>
                <a:cs typeface="微软雅黑" panose="020B0503020204020204" charset="-122"/>
              </a:rPr>
              <a:t>的弱分类器使用的是树模型。</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3" name="文本框 42"/>
          <p:cNvSpPr txBox="1"/>
          <p:nvPr/>
        </p:nvSpPr>
        <p:spPr>
          <a:xfrm>
            <a:off x="7334250" y="2672715"/>
            <a:ext cx="4064000" cy="398780"/>
          </a:xfrm>
          <a:prstGeom prst="rect">
            <a:avLst/>
          </a:prstGeom>
          <a:noFill/>
        </p:spPr>
        <p:txBody>
          <a:bodyPr wrap="square" rtlCol="0">
            <a:spAutoFit/>
          </a:bodyPr>
          <a:p>
            <a:r>
              <a:rPr lang="zh-CN" altLang="en-US" sz="2000" b="1">
                <a:solidFill>
                  <a:srgbClr val="660874"/>
                </a:solidFill>
                <a:latin typeface="微软雅黑" panose="020B0503020204020204" charset="-122"/>
                <a:ea typeface="微软雅黑" panose="020B0503020204020204" charset="-122"/>
              </a:rPr>
              <a:t>原理</a:t>
            </a:r>
            <a:endParaRPr lang="zh-CN" altLang="en-US" sz="2000" b="1">
              <a:solidFill>
                <a:srgbClr val="660874"/>
              </a:solidFill>
              <a:latin typeface="微软雅黑" panose="020B0503020204020204" charset="-122"/>
              <a:ea typeface="微软雅黑" panose="020B0503020204020204" charset="-122"/>
            </a:endParaRPr>
          </a:p>
        </p:txBody>
      </p:sp>
      <p:sp>
        <p:nvSpPr>
          <p:cNvPr id="47" name="圆角矩形 46"/>
          <p:cNvSpPr/>
          <p:nvPr/>
        </p:nvSpPr>
        <p:spPr>
          <a:xfrm>
            <a:off x="7061200" y="2432050"/>
            <a:ext cx="4493260" cy="3136265"/>
          </a:xfrm>
          <a:prstGeom prst="roundRect">
            <a:avLst/>
          </a:prstGeom>
          <a:noFill/>
          <a:ln>
            <a:solidFill>
              <a:srgbClr val="660874"/>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GBDT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pSp>
        <p:nvGrpSpPr>
          <p:cNvPr id="9" name="组合 8"/>
          <p:cNvGrpSpPr/>
          <p:nvPr/>
        </p:nvGrpSpPr>
        <p:grpSpPr>
          <a:xfrm>
            <a:off x="-308610" y="1097915"/>
            <a:ext cx="10819130" cy="2581910"/>
            <a:chOff x="-486" y="1729"/>
            <a:chExt cx="17038" cy="4066"/>
          </a:xfrm>
        </p:grpSpPr>
        <p:sp>
          <p:nvSpPr>
            <p:cNvPr id="3" name="文本框 2"/>
            <p:cNvSpPr txBox="1"/>
            <p:nvPr/>
          </p:nvSpPr>
          <p:spPr>
            <a:xfrm>
              <a:off x="-486" y="1735"/>
              <a:ext cx="7757" cy="580"/>
            </a:xfrm>
            <a:prstGeom prst="rect">
              <a:avLst/>
            </a:prstGeom>
          </p:spPr>
          <p:txBody>
            <a:bodyPr wrap="square">
              <a:sp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模型参数</a:t>
              </a:r>
              <a:endParaRPr lang="zh-CN" altLang="en-US" b="1">
                <a:solidFill>
                  <a:srgbClr val="660874"/>
                </a:solidFill>
                <a:latin typeface="Times New Roman" panose="02020603050405020304"/>
                <a:ea typeface="等线" panose="02010600030101010101" charset="-122"/>
              </a:endParaRPr>
            </a:p>
          </p:txBody>
        </p:sp>
        <p:sp>
          <p:nvSpPr>
            <p:cNvPr id="6" name="文本框 5"/>
            <p:cNvSpPr txBox="1"/>
            <p:nvPr/>
          </p:nvSpPr>
          <p:spPr>
            <a:xfrm>
              <a:off x="8552" y="1729"/>
              <a:ext cx="8000" cy="580"/>
            </a:xfrm>
            <a:prstGeom prst="rect">
              <a:avLst/>
            </a:prstGeom>
          </p:spPr>
          <p:txBody>
            <a:bodyPr>
              <a:spAutoFit/>
            </a:bodyPr>
            <a:p>
              <a:pPr defTabSz="266700"/>
              <a:r>
                <a:rPr lang="zh-CN" b="1">
                  <a:solidFill>
                    <a:srgbClr val="660874"/>
                  </a:solidFill>
                  <a:latin typeface="Times New Roman" panose="02020603050405020304"/>
                  <a:ea typeface="等线" panose="02010600030101010101" charset="-122"/>
                </a:rPr>
                <a:t>特征重要性</a:t>
              </a:r>
              <a:endParaRPr lang="zh-CN" altLang="en-US" b="1">
                <a:solidFill>
                  <a:srgbClr val="660874"/>
                </a:solidFill>
                <a:latin typeface="Times New Roman" panose="02020603050405020304"/>
                <a:ea typeface="等线" panose="02010600030101010101" charset="-122"/>
              </a:endParaRPr>
            </a:p>
          </p:txBody>
        </p:sp>
        <p:sp>
          <p:nvSpPr>
            <p:cNvPr id="11" name="文本框 10"/>
            <p:cNvSpPr txBox="1"/>
            <p:nvPr/>
          </p:nvSpPr>
          <p:spPr>
            <a:xfrm>
              <a:off x="9789" y="5163"/>
              <a:ext cx="3536" cy="633"/>
            </a:xfrm>
            <a:prstGeom prst="rect">
              <a:avLst/>
            </a:prstGeom>
          </p:spPr>
          <p:txBody>
            <a:bodyPr>
              <a:no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模型评估结果</a:t>
              </a:r>
              <a:endParaRPr lang="zh-CN" altLang="en-US" b="1">
                <a:solidFill>
                  <a:srgbClr val="660874"/>
                </a:solidFill>
                <a:latin typeface="Times New Roman" panose="02020603050405020304"/>
                <a:ea typeface="等线" panose="02010600030101010101" charset="-122"/>
              </a:endParaRPr>
            </a:p>
          </p:txBody>
        </p:sp>
      </p:grpSp>
      <p:graphicFrame>
        <p:nvGraphicFramePr>
          <p:cNvPr id="2" name="表格 1"/>
          <p:cNvGraphicFramePr/>
          <p:nvPr>
            <p:custDataLst>
              <p:tags r:id="rId7"/>
            </p:custDataLst>
          </p:nvPr>
        </p:nvGraphicFramePr>
        <p:xfrm>
          <a:off x="210820" y="1464310"/>
          <a:ext cx="5080000" cy="4857750"/>
        </p:xfrm>
        <a:graphic>
          <a:graphicData uri="http://schemas.openxmlformats.org/drawingml/2006/table">
            <a:tbl>
              <a:tblPr/>
              <a:tblGrid>
                <a:gridCol w="2540000"/>
                <a:gridCol w="2540000"/>
              </a:tblGrid>
              <a:tr h="285750">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参数名</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参数值</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训练用时</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3min51.291s</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数据切分</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0.7</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数据洗牌</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否</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交叉验证</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否</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损失函数</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friedman_mse</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节点分裂评价准则</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friedman_mse</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基学习器数量</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100</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学习率</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0.1</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无放回采样比例</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1</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划分时考虑的最大特征比例</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None</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内部节点分裂的最小样本数</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2</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叶子节点的最小样本数</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1</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叶子节点中样本的最小权重</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0</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树的最大深度</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10</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叶子节点的最大数量</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50</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85750">
                <a:tc>
                  <a:txBody>
                    <a:bodyPr/>
                    <a:p>
                      <a:pPr marL="0" indent="0" algn="ctr">
                        <a:spcBef>
                          <a:spcPct val="0"/>
                        </a:spcBef>
                        <a:spcAft>
                          <a:spcPct val="0"/>
                        </a:spcAft>
                      </a:pPr>
                      <a:r>
                        <a:rPr lang="zh-CN" altLang="en-US" sz="1400" b="0">
                          <a:latin typeface="微软雅黑" panose="020B0503020204020204" charset="-122"/>
                          <a:ea typeface="微软雅黑" panose="020B0503020204020204" charset="-122"/>
                        </a:rPr>
                        <a:t>节点划分不纯度的阈值</a:t>
                      </a:r>
                      <a:endParaRPr lang="zh-CN" altLang="en-US" sz="1400" b="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0">
                          <a:latin typeface="微软雅黑" panose="020B0503020204020204" charset="-122"/>
                          <a:ea typeface="微软雅黑" panose="020B0503020204020204" charset="-122"/>
                          <a:cs typeface="Times New Roman Regular" panose="02020503050405090304" charset="0"/>
                        </a:rPr>
                        <a:t>0</a:t>
                      </a:r>
                      <a:endParaRPr lang="en-US" sz="1400" b="0">
                        <a:latin typeface="微软雅黑" panose="020B0503020204020204" charset="-122"/>
                        <a:ea typeface="微软雅黑" panose="020B0503020204020204" charset="-122"/>
                        <a:cs typeface="Times New Roman Regular" panose="02020503050405090304" charset="0"/>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pic>
        <p:nvPicPr>
          <p:cNvPr id="4" name="图片 3"/>
          <p:cNvPicPr>
            <a:picLocks noChangeAspect="1"/>
          </p:cNvPicPr>
          <p:nvPr/>
        </p:nvPicPr>
        <p:blipFill>
          <a:blip r:embed="rId8"/>
          <a:stretch>
            <a:fillRect/>
          </a:stretch>
        </p:blipFill>
        <p:spPr>
          <a:xfrm>
            <a:off x="5430520" y="1470025"/>
            <a:ext cx="6947535" cy="4946650"/>
          </a:xfrm>
          <a:prstGeom prst="rect">
            <a:avLst/>
          </a:prstGeom>
        </p:spPr>
      </p:pic>
      <p:graphicFrame>
        <p:nvGraphicFramePr>
          <p:cNvPr id="5" name="表格 4"/>
          <p:cNvGraphicFramePr/>
          <p:nvPr>
            <p:custDataLst>
              <p:tags r:id="rId9"/>
            </p:custDataLst>
          </p:nvPr>
        </p:nvGraphicFramePr>
        <p:xfrm>
          <a:off x="6755130" y="3680460"/>
          <a:ext cx="5193030" cy="1582420"/>
        </p:xfrm>
        <a:graphic>
          <a:graphicData uri="http://schemas.openxmlformats.org/drawingml/2006/table">
            <a:tbl>
              <a:tblPr/>
              <a:tblGrid>
                <a:gridCol w="865505"/>
                <a:gridCol w="865505"/>
                <a:gridCol w="865505"/>
                <a:gridCol w="865505"/>
                <a:gridCol w="865505"/>
                <a:gridCol w="865505"/>
              </a:tblGrid>
              <a:tr h="565150">
                <a:tc>
                  <a:txBody>
                    <a:bodyPr/>
                    <a:p>
                      <a:pPr marL="0" indent="0" algn="ctr">
                        <a:spcBef>
                          <a:spcPct val="0"/>
                        </a:spcBef>
                        <a:spcAft>
                          <a:spcPct val="0"/>
                        </a:spcAft>
                      </a:pPr>
                      <a:r>
                        <a:rPr lang="en-US" sz="1400" b="1">
                          <a:latin typeface="微软雅黑" panose="020B0503020204020204" charset="-122"/>
                          <a:ea typeface="微软雅黑" panose="020B0503020204020204" charset="-122"/>
                        </a:rPr>
                        <a:t> </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RMSE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MAPE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R²</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50863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训练集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1941.188</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44.059</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28.458</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71.078</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0.964</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0863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测试集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6409.956</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80.062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39.923</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102.043</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0.88</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sp>
        <p:nvSpPr>
          <p:cNvPr id="7" name="文本框 6"/>
          <p:cNvSpPr txBox="1"/>
          <p:nvPr/>
        </p:nvSpPr>
        <p:spPr>
          <a:xfrm>
            <a:off x="210820" y="6322060"/>
            <a:ext cx="11737340" cy="460375"/>
          </a:xfrm>
          <a:prstGeom prst="rect">
            <a:avLst/>
          </a:prstGeom>
        </p:spPr>
        <p:txBody>
          <a:bodyPr wrap="square">
            <a:spAutoFit/>
          </a:bodyPr>
          <a:p>
            <a:pPr defTabSz="266700"/>
            <a:r>
              <a:rPr lang="en-US" sz="1200">
                <a:solidFill>
                  <a:srgbClr val="000000"/>
                </a:solidFill>
                <a:latin typeface="Times New Roman" panose="02020603050405020304"/>
                <a:ea typeface="等线" panose="02010600030101010101" charset="-122"/>
              </a:rPr>
              <a:t>[1] Scientific Platform Serving for Statistics Professional 2021. SPSSPRO. (Version 1.0.11)[Online Application Software]. Retrieved from https://www.spsspro.com.</a:t>
            </a:r>
            <a:endParaRPr lang="en-US" sz="1200">
              <a:solidFill>
                <a:srgbClr val="000000"/>
              </a:solidFill>
              <a:latin typeface="Times New Roman" panose="02020603050405020304"/>
              <a:ea typeface="等线" panose="02010600030101010101" charset="-122"/>
            </a:endParaRPr>
          </a:p>
          <a:p>
            <a:pPr defTabSz="266700"/>
            <a:r>
              <a:rPr lang="en-US" sz="1200">
                <a:solidFill>
                  <a:srgbClr val="000000"/>
                </a:solidFill>
                <a:latin typeface="Times New Roman" panose="02020603050405020304"/>
                <a:ea typeface="等线" panose="02010600030101010101" charset="-122"/>
              </a:rPr>
              <a:t>[2] </a:t>
            </a:r>
            <a:r>
              <a:rPr lang="zh-CN" sz="1200">
                <a:solidFill>
                  <a:srgbClr val="000000"/>
                </a:solidFill>
                <a:latin typeface="Times New Roman" panose="02020603050405020304"/>
                <a:ea typeface="等线" panose="02010600030101010101" charset="-122"/>
              </a:rPr>
              <a:t>周志华</a:t>
            </a:r>
            <a:r>
              <a:rPr lang="en-US" sz="1200">
                <a:solidFill>
                  <a:srgbClr val="000000"/>
                </a:solidFill>
                <a:latin typeface="Times New Roman" panose="02020603050405020304"/>
                <a:ea typeface="等线" panose="02010600030101010101" charset="-122"/>
              </a:rPr>
              <a:t>. </a:t>
            </a:r>
            <a:r>
              <a:rPr lang="zh-CN" sz="1200">
                <a:solidFill>
                  <a:srgbClr val="000000"/>
                </a:solidFill>
                <a:latin typeface="Times New Roman" panose="02020603050405020304"/>
                <a:ea typeface="等线" panose="02010600030101010101" charset="-122"/>
              </a:rPr>
              <a:t>机器学习</a:t>
            </a:r>
            <a:r>
              <a:rPr lang="en-US" sz="1200">
                <a:solidFill>
                  <a:srgbClr val="000000"/>
                </a:solidFill>
                <a:latin typeface="Times New Roman" panose="02020603050405020304"/>
                <a:ea typeface="等线" panose="02010600030101010101" charset="-122"/>
              </a:rPr>
              <a:t>[M]. </a:t>
            </a:r>
            <a:r>
              <a:rPr lang="zh-CN" sz="1200">
                <a:solidFill>
                  <a:srgbClr val="000000"/>
                </a:solidFill>
                <a:latin typeface="Times New Roman" panose="02020603050405020304"/>
                <a:ea typeface="等线" panose="02010600030101010101" charset="-122"/>
              </a:rPr>
              <a:t>清华大学出版社</a:t>
            </a:r>
            <a:r>
              <a:rPr lang="en-US" sz="1200">
                <a:solidFill>
                  <a:srgbClr val="000000"/>
                </a:solidFill>
                <a:latin typeface="Times New Roman" panose="02020603050405020304"/>
                <a:ea typeface="等线" panose="02010600030101010101" charset="-122"/>
              </a:rPr>
              <a:t>, 2016.</a:t>
            </a:r>
            <a:endParaRPr lang="en-US" altLang="zh-CN" sz="1200">
              <a:solidFill>
                <a:srgbClr val="000000"/>
              </a:solidFill>
              <a:latin typeface="Times New Roman" panose="02020603050405020304"/>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65"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Adaboost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4" name="文本框 3"/>
          <p:cNvSpPr txBox="1"/>
          <p:nvPr/>
        </p:nvSpPr>
        <p:spPr>
          <a:xfrm>
            <a:off x="222250" y="1117600"/>
            <a:ext cx="5079365" cy="1529715"/>
          </a:xfrm>
          <a:prstGeom prst="rect">
            <a:avLst/>
          </a:prstGeom>
        </p:spPr>
        <p:txBody>
          <a:bodyPr wrap="square">
            <a:spAutoFit/>
          </a:bodyPr>
          <a:p>
            <a:pPr indent="0" fontAlgn="auto">
              <a:lnSpc>
                <a:spcPct val="130000"/>
              </a:lnSpc>
              <a:spcBef>
                <a:spcPts val="0"/>
              </a:spcBef>
              <a:spcAft>
                <a:spcPts val="1600"/>
              </a:spcAft>
            </a:pPr>
            <a:r>
              <a:rPr lang="en-US" altLang="zh-CN" b="1" i="0">
                <a:solidFill>
                  <a:srgbClr val="660874"/>
                </a:solidFill>
                <a:latin typeface="微软雅黑" panose="020B0503020204020204" charset="-122"/>
                <a:ea typeface="微软雅黑" panose="020B0503020204020204" charset="-122"/>
                <a:cs typeface="微软雅黑" panose="020B0503020204020204" charset="-122"/>
              </a:rPr>
              <a:t>Adaboost</a:t>
            </a:r>
            <a:r>
              <a:rPr lang="zh-CN" altLang="en-US" b="0" i="0">
                <a:solidFill>
                  <a:schemeClr val="tx1"/>
                </a:solidFill>
                <a:latin typeface="微软雅黑" panose="020B0503020204020204" charset="-122"/>
                <a:ea typeface="微软雅黑" panose="020B0503020204020204" charset="-122"/>
                <a:cs typeface="微软雅黑" panose="020B0503020204020204" charset="-122"/>
              </a:rPr>
              <a:t>是一种迭代算法，其核心思想是针对同一个训练集训练不同的分类器（弱分类器），然后把这些弱分类器集合起来，构成一个更强的最终分类器（强分类器）。</a:t>
            </a:r>
            <a:endParaRPr lang="zh-CN" altLang="en-US" b="0" i="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7"/>
          <a:stretch>
            <a:fillRect/>
          </a:stretch>
        </p:blipFill>
        <p:spPr>
          <a:xfrm>
            <a:off x="5300980" y="1043305"/>
            <a:ext cx="6724650" cy="2775585"/>
          </a:xfrm>
          <a:prstGeom prst="rect">
            <a:avLst/>
          </a:prstGeom>
        </p:spPr>
      </p:pic>
      <p:pic>
        <p:nvPicPr>
          <p:cNvPr id="7" name="图片 6"/>
          <p:cNvPicPr>
            <a:picLocks noChangeAspect="1"/>
          </p:cNvPicPr>
          <p:nvPr/>
        </p:nvPicPr>
        <p:blipFill>
          <a:blip r:embed="rId8"/>
          <a:stretch>
            <a:fillRect/>
          </a:stretch>
        </p:blipFill>
        <p:spPr>
          <a:xfrm>
            <a:off x="5301615" y="3895725"/>
            <a:ext cx="6724015" cy="2167890"/>
          </a:xfrm>
          <a:prstGeom prst="rect">
            <a:avLst/>
          </a:prstGeom>
        </p:spPr>
      </p:pic>
      <p:sp>
        <p:nvSpPr>
          <p:cNvPr id="8" name="文本框 7"/>
          <p:cNvSpPr txBox="1"/>
          <p:nvPr/>
        </p:nvSpPr>
        <p:spPr>
          <a:xfrm>
            <a:off x="221615" y="3095942"/>
            <a:ext cx="5080000" cy="3328670"/>
          </a:xfrm>
          <a:prstGeom prst="rect">
            <a:avLst/>
          </a:prstGeom>
        </p:spPr>
        <p:txBody>
          <a:bodyPr>
            <a:spAutoFit/>
          </a:bodyPr>
          <a:p>
            <a:pPr marL="0" algn="l">
              <a:lnSpc>
                <a:spcPct val="130000"/>
              </a:lnSpc>
              <a:spcBef>
                <a:spcPts val="0"/>
              </a:spcBef>
              <a:spcAft>
                <a:spcPts val="0"/>
              </a:spcAft>
              <a:buClrTx/>
              <a:buSzTx/>
              <a:buNone/>
            </a:pPr>
            <a:r>
              <a:rPr lang="zh-CN" altLang="en-US" sz="1800" b="0" i="0">
                <a:latin typeface="微软雅黑" panose="020B0503020204020204" charset="-122"/>
                <a:ea typeface="微软雅黑" panose="020B0503020204020204" charset="-122"/>
                <a:cs typeface="微软雅黑" panose="020B0503020204020204" charset="-122"/>
              </a:rPr>
              <a:t>（1）初始化训练样本的权值分布，每个样本具有相同权重；</a:t>
            </a:r>
            <a:endParaRPr lang="zh-CN" altLang="en-US" sz="1800" b="0" i="0">
              <a:latin typeface="微软雅黑" panose="020B0503020204020204" charset="-122"/>
              <a:ea typeface="微软雅黑" panose="020B0503020204020204" charset="-122"/>
              <a:cs typeface="微软雅黑" panose="020B0503020204020204" charset="-122"/>
            </a:endParaRPr>
          </a:p>
          <a:p>
            <a:pPr marL="0" algn="l">
              <a:lnSpc>
                <a:spcPct val="130000"/>
              </a:lnSpc>
              <a:spcBef>
                <a:spcPts val="0"/>
              </a:spcBef>
              <a:spcAft>
                <a:spcPts val="0"/>
              </a:spcAft>
              <a:buClrTx/>
              <a:buSzTx/>
              <a:buNone/>
            </a:pPr>
            <a:r>
              <a:rPr lang="zh-CN" altLang="en-US" sz="1800" b="0" i="0">
                <a:latin typeface="微软雅黑" panose="020B0503020204020204" charset="-122"/>
                <a:ea typeface="微软雅黑" panose="020B0503020204020204" charset="-122"/>
                <a:cs typeface="微软雅黑" panose="020B0503020204020204" charset="-122"/>
              </a:rPr>
              <a:t>（2）训练弱分类器，如果样本分类正确，则在构造下一个训练集中，它的权值就会被降低；反之提高。用更新过的样本集去训练下一个分类器；</a:t>
            </a:r>
            <a:endParaRPr lang="zh-CN" altLang="en-US" sz="1800" b="0" i="0">
              <a:latin typeface="微软雅黑" panose="020B0503020204020204" charset="-122"/>
              <a:ea typeface="微软雅黑" panose="020B0503020204020204" charset="-122"/>
              <a:cs typeface="微软雅黑" panose="020B0503020204020204" charset="-122"/>
            </a:endParaRPr>
          </a:p>
          <a:p>
            <a:pPr marL="0" algn="l">
              <a:lnSpc>
                <a:spcPct val="130000"/>
              </a:lnSpc>
              <a:spcBef>
                <a:spcPts val="0"/>
              </a:spcBef>
              <a:spcAft>
                <a:spcPts val="0"/>
              </a:spcAft>
              <a:buClrTx/>
              <a:buSzTx/>
              <a:buNone/>
            </a:pPr>
            <a:r>
              <a:rPr lang="zh-CN" altLang="en-US" sz="1800" i="0">
                <a:latin typeface="微软雅黑" panose="020B0503020204020204" charset="-122"/>
                <a:ea typeface="微软雅黑" panose="020B0503020204020204" charset="-122"/>
                <a:cs typeface="微软雅黑" panose="020B0503020204020204" charset="-122"/>
              </a:rPr>
              <a:t>（3）将所有弱分类组合成强分类器，各个弱分类器的训练过程结束后，加大分类误差率小的弱分类器的权重，降低分类误差率大的弱分类器的权重。</a:t>
            </a:r>
            <a:endParaRPr lang="zh-CN" altLang="en-US" sz="1800" i="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221615" y="2727325"/>
            <a:ext cx="4064000" cy="398780"/>
          </a:xfrm>
          <a:prstGeom prst="rect">
            <a:avLst/>
          </a:prstGeom>
          <a:noFill/>
        </p:spPr>
        <p:txBody>
          <a:bodyPr wrap="square" rtlCol="0">
            <a:spAutoFit/>
          </a:bodyPr>
          <a:p>
            <a:r>
              <a:rPr lang="zh-CN" altLang="en-US" sz="2000" b="1">
                <a:solidFill>
                  <a:srgbClr val="660874"/>
                </a:solidFill>
                <a:latin typeface="微软雅黑" panose="020B0503020204020204" charset="-122"/>
                <a:ea typeface="微软雅黑" panose="020B0503020204020204" charset="-122"/>
              </a:rPr>
              <a:t>基本步骤</a:t>
            </a:r>
            <a:endParaRPr lang="zh-CN" altLang="en-US" sz="2000" b="1">
              <a:solidFill>
                <a:srgbClr val="660874"/>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Adaboost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aphicFrame>
        <p:nvGraphicFramePr>
          <p:cNvPr id="2" name="表格 1"/>
          <p:cNvGraphicFramePr/>
          <p:nvPr>
            <p:custDataLst>
              <p:tags r:id="rId7"/>
            </p:custDataLst>
          </p:nvPr>
        </p:nvGraphicFramePr>
        <p:xfrm>
          <a:off x="223520" y="1470025"/>
          <a:ext cx="4699000" cy="4480560"/>
        </p:xfrm>
        <a:graphic>
          <a:graphicData uri="http://schemas.openxmlformats.org/drawingml/2006/table">
            <a:tbl>
              <a:tblPr/>
              <a:tblGrid>
                <a:gridCol w="2349500"/>
                <a:gridCol w="2349500"/>
              </a:tblGrid>
              <a:tr h="497840">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参数名</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参数值</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49784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训练用时</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FF0000"/>
                          </a:solidFill>
                          <a:latin typeface="微软雅黑" panose="020B0503020204020204" charset="-122"/>
                          <a:ea typeface="微软雅黑" panose="020B0503020204020204" charset="-122"/>
                        </a:rPr>
                        <a:t>8min20.052s</a:t>
                      </a:r>
                      <a:endParaRPr lang="en-US" sz="1400" b="1">
                        <a:solidFill>
                          <a:srgbClr val="FF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9784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数据切分</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9784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数据洗牌</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9784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交叉验证</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9784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基分类器数量</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9784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损失函数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linear</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9784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基分类器</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决策树分类器</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9784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学习率</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grpSp>
        <p:nvGrpSpPr>
          <p:cNvPr id="9" name="组合 8"/>
          <p:cNvGrpSpPr/>
          <p:nvPr/>
        </p:nvGrpSpPr>
        <p:grpSpPr>
          <a:xfrm>
            <a:off x="-308610" y="1097915"/>
            <a:ext cx="10819130" cy="2581910"/>
            <a:chOff x="-486" y="1729"/>
            <a:chExt cx="17038" cy="4066"/>
          </a:xfrm>
        </p:grpSpPr>
        <p:sp>
          <p:nvSpPr>
            <p:cNvPr id="3" name="文本框 2"/>
            <p:cNvSpPr txBox="1"/>
            <p:nvPr/>
          </p:nvSpPr>
          <p:spPr>
            <a:xfrm>
              <a:off x="-486" y="1735"/>
              <a:ext cx="7757" cy="580"/>
            </a:xfrm>
            <a:prstGeom prst="rect">
              <a:avLst/>
            </a:prstGeom>
          </p:spPr>
          <p:txBody>
            <a:bodyPr wrap="square">
              <a:sp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模型参数</a:t>
              </a:r>
              <a:endParaRPr lang="zh-CN" altLang="en-US" b="1">
                <a:solidFill>
                  <a:srgbClr val="660874"/>
                </a:solidFill>
                <a:latin typeface="Times New Roman" panose="02020603050405020304"/>
                <a:ea typeface="等线" panose="02010600030101010101" charset="-122"/>
              </a:endParaRPr>
            </a:p>
          </p:txBody>
        </p:sp>
        <p:sp>
          <p:nvSpPr>
            <p:cNvPr id="6" name="文本框 5"/>
            <p:cNvSpPr txBox="1"/>
            <p:nvPr/>
          </p:nvSpPr>
          <p:spPr>
            <a:xfrm>
              <a:off x="8552" y="1729"/>
              <a:ext cx="8000" cy="580"/>
            </a:xfrm>
            <a:prstGeom prst="rect">
              <a:avLst/>
            </a:prstGeom>
          </p:spPr>
          <p:txBody>
            <a:bodyPr>
              <a:spAutoFit/>
            </a:bodyPr>
            <a:p>
              <a:pPr defTabSz="266700"/>
              <a:r>
                <a:rPr lang="zh-CN" b="1">
                  <a:solidFill>
                    <a:srgbClr val="660874"/>
                  </a:solidFill>
                  <a:latin typeface="Times New Roman" panose="02020603050405020304"/>
                  <a:ea typeface="等线" panose="02010600030101010101" charset="-122"/>
                </a:rPr>
                <a:t>特征重要性</a:t>
              </a:r>
              <a:endParaRPr lang="zh-CN" altLang="en-US" b="1">
                <a:solidFill>
                  <a:srgbClr val="660874"/>
                </a:solidFill>
                <a:latin typeface="Times New Roman" panose="02020603050405020304"/>
                <a:ea typeface="等线" panose="02010600030101010101" charset="-122"/>
              </a:endParaRPr>
            </a:p>
          </p:txBody>
        </p:sp>
        <p:sp>
          <p:nvSpPr>
            <p:cNvPr id="11" name="文本框 10"/>
            <p:cNvSpPr txBox="1"/>
            <p:nvPr/>
          </p:nvSpPr>
          <p:spPr>
            <a:xfrm>
              <a:off x="9789" y="5163"/>
              <a:ext cx="3536" cy="633"/>
            </a:xfrm>
            <a:prstGeom prst="rect">
              <a:avLst/>
            </a:prstGeom>
          </p:spPr>
          <p:txBody>
            <a:bodyPr>
              <a:no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模型评估结果</a:t>
              </a:r>
              <a:endParaRPr lang="zh-CN" altLang="en-US" b="1">
                <a:solidFill>
                  <a:srgbClr val="660874"/>
                </a:solidFill>
                <a:latin typeface="Times New Roman" panose="02020603050405020304"/>
                <a:ea typeface="等线" panose="02010600030101010101" charset="-122"/>
              </a:endParaRPr>
            </a:p>
          </p:txBody>
        </p:sp>
      </p:grpSp>
      <p:pic>
        <p:nvPicPr>
          <p:cNvPr id="12" name="图片 11"/>
          <p:cNvPicPr>
            <a:picLocks noChangeAspect="1"/>
          </p:cNvPicPr>
          <p:nvPr/>
        </p:nvPicPr>
        <p:blipFill>
          <a:blip r:embed="rId8"/>
          <a:stretch>
            <a:fillRect/>
          </a:stretch>
        </p:blipFill>
        <p:spPr>
          <a:xfrm>
            <a:off x="5139690" y="1443990"/>
            <a:ext cx="6655435" cy="4739005"/>
          </a:xfrm>
          <a:prstGeom prst="rect">
            <a:avLst/>
          </a:prstGeom>
        </p:spPr>
      </p:pic>
      <p:graphicFrame>
        <p:nvGraphicFramePr>
          <p:cNvPr id="13" name="表格 12"/>
          <p:cNvGraphicFramePr/>
          <p:nvPr>
            <p:custDataLst>
              <p:tags r:id="rId9"/>
            </p:custDataLst>
          </p:nvPr>
        </p:nvGraphicFramePr>
        <p:xfrm>
          <a:off x="6728460" y="3679825"/>
          <a:ext cx="5219700" cy="1466850"/>
        </p:xfrm>
        <a:graphic>
          <a:graphicData uri="http://schemas.openxmlformats.org/drawingml/2006/table">
            <a:tbl>
              <a:tblPr/>
              <a:tblGrid>
                <a:gridCol w="869950"/>
                <a:gridCol w="869950"/>
                <a:gridCol w="869950"/>
                <a:gridCol w="869950"/>
                <a:gridCol w="869950"/>
                <a:gridCol w="869950"/>
              </a:tblGrid>
              <a:tr h="523875">
                <a:tc>
                  <a:txBody>
                    <a:bodyPr/>
                    <a:p>
                      <a:pPr marL="0" indent="0" algn="ctr">
                        <a:spcBef>
                          <a:spcPct val="0"/>
                        </a:spcBef>
                        <a:spcAft>
                          <a:spcPct val="0"/>
                        </a:spcAft>
                      </a:pPr>
                      <a:r>
                        <a:rPr lang="en-US" sz="1600">
                          <a:latin typeface="微软雅黑" panose="020B0503020204020204" charset="-122"/>
                          <a:ea typeface="微软雅黑" panose="020B0503020204020204" charset="-122"/>
                        </a:rPr>
                        <a:t> </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rPr>
                        <a:t>MSE</a:t>
                      </a:r>
                      <a:endParaRPr 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rPr>
                        <a:t>RMSE</a:t>
                      </a:r>
                      <a:endParaRPr 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rPr>
                        <a:t>MAE</a:t>
                      </a:r>
                      <a:endParaRPr 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rPr>
                        <a:t>MAPE</a:t>
                      </a:r>
                      <a:endParaRPr 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solidFill>
                            <a:srgbClr val="C00000"/>
                          </a:solidFill>
                          <a:latin typeface="微软雅黑" panose="020B0503020204020204" charset="-122"/>
                          <a:ea typeface="微软雅黑" panose="020B0503020204020204" charset="-122"/>
                        </a:rPr>
                        <a:t>R²</a:t>
                      </a:r>
                      <a:endParaRPr lang="en-US" sz="16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471805">
                <a:tc>
                  <a:txBody>
                    <a:bodyPr/>
                    <a:p>
                      <a:pPr marL="0" indent="0" algn="ctr">
                        <a:spcBef>
                          <a:spcPct val="0"/>
                        </a:spcBef>
                        <a:spcAft>
                          <a:spcPct val="0"/>
                        </a:spcAft>
                      </a:pPr>
                      <a:r>
                        <a:rPr lang="zh-CN" altLang="en-US" sz="1600" b="1">
                          <a:latin typeface="微软雅黑" panose="020B0503020204020204" charset="-122"/>
                          <a:ea typeface="微软雅黑" panose="020B0503020204020204" charset="-122"/>
                        </a:rPr>
                        <a:t>训练集</a:t>
                      </a:r>
                      <a:endParaRPr lang="zh-CN" alt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0.457</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0.676</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0.134</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2714607095895044</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solidFill>
                            <a:srgbClr val="C00000"/>
                          </a:solidFill>
                          <a:latin typeface="微软雅黑" panose="020B0503020204020204" charset="-122"/>
                          <a:ea typeface="微软雅黑" panose="020B0503020204020204" charset="-122"/>
                        </a:rPr>
                        <a:t>1</a:t>
                      </a:r>
                      <a:endParaRPr lang="en-US" sz="16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71170">
                <a:tc>
                  <a:txBody>
                    <a:bodyPr/>
                    <a:p>
                      <a:pPr marL="0" indent="0" algn="ctr">
                        <a:spcBef>
                          <a:spcPct val="0"/>
                        </a:spcBef>
                        <a:spcAft>
                          <a:spcPct val="0"/>
                        </a:spcAft>
                      </a:pPr>
                      <a:r>
                        <a:rPr lang="zh-CN" altLang="en-US" sz="1600" b="1">
                          <a:latin typeface="微软雅黑" panose="020B0503020204020204" charset="-122"/>
                          <a:ea typeface="微软雅黑" panose="020B0503020204020204" charset="-122"/>
                        </a:rPr>
                        <a:t>测试集</a:t>
                      </a:r>
                      <a:endParaRPr lang="zh-CN" altLang="en-US" sz="1600" b="1">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7166.368</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84.654</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39.738</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6711271907907767</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solidFill>
                            <a:srgbClr val="C00000"/>
                          </a:solidFill>
                          <a:latin typeface="微软雅黑" panose="020B0503020204020204" charset="-122"/>
                          <a:ea typeface="微软雅黑" panose="020B0503020204020204" charset="-122"/>
                        </a:rPr>
                        <a:t>0.865</a:t>
                      </a:r>
                      <a:endParaRPr lang="en-US" sz="16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sp>
        <p:nvSpPr>
          <p:cNvPr id="14" name="文本框 13"/>
          <p:cNvSpPr txBox="1"/>
          <p:nvPr/>
        </p:nvSpPr>
        <p:spPr>
          <a:xfrm>
            <a:off x="223520" y="6125845"/>
            <a:ext cx="11724640" cy="460375"/>
          </a:xfrm>
          <a:prstGeom prst="rect">
            <a:avLst/>
          </a:prstGeom>
        </p:spPr>
        <p:txBody>
          <a:bodyPr wrap="square">
            <a:spAutoFit/>
          </a:bodyPr>
          <a:p>
            <a:pPr defTabSz="266700"/>
            <a:r>
              <a:rPr lang="en-US" sz="1200">
                <a:solidFill>
                  <a:srgbClr val="000000"/>
                </a:solidFill>
                <a:latin typeface="Times New Roman" panose="02020603050405020304"/>
                <a:ea typeface="等线" panose="02010600030101010101" charset="-122"/>
              </a:rPr>
              <a:t>[1] Scientific Platform Serving for Statistics Professional 2021. SPSSPRO. (Version 1.0.11)[Online Application Software]. Retrieved from https://www.spsspro.com.</a:t>
            </a:r>
            <a:endParaRPr lang="en-US" sz="1200">
              <a:solidFill>
                <a:srgbClr val="000000"/>
              </a:solidFill>
              <a:latin typeface="Times New Roman" panose="02020603050405020304"/>
              <a:ea typeface="等线" panose="02010600030101010101" charset="-122"/>
            </a:endParaRPr>
          </a:p>
          <a:p>
            <a:pPr defTabSz="266700"/>
            <a:r>
              <a:rPr lang="en-US" sz="1200">
                <a:solidFill>
                  <a:srgbClr val="000000"/>
                </a:solidFill>
                <a:latin typeface="Times New Roman" panose="02020603050405020304"/>
                <a:ea typeface="等线" panose="02010600030101010101" charset="-122"/>
              </a:rPr>
              <a:t> [2] </a:t>
            </a:r>
            <a:r>
              <a:rPr lang="zh-CN" sz="1200">
                <a:solidFill>
                  <a:srgbClr val="000000"/>
                </a:solidFill>
                <a:latin typeface="Times New Roman" panose="02020603050405020304"/>
                <a:ea typeface="等线" panose="02010600030101010101" charset="-122"/>
              </a:rPr>
              <a:t>周志华</a:t>
            </a:r>
            <a:r>
              <a:rPr lang="en-US" sz="1200">
                <a:solidFill>
                  <a:srgbClr val="000000"/>
                </a:solidFill>
                <a:latin typeface="Times New Roman" panose="02020603050405020304"/>
                <a:ea typeface="等线" panose="02010600030101010101" charset="-122"/>
              </a:rPr>
              <a:t>. </a:t>
            </a:r>
            <a:r>
              <a:rPr lang="zh-CN" sz="1200">
                <a:solidFill>
                  <a:srgbClr val="000000"/>
                </a:solidFill>
                <a:latin typeface="Times New Roman" panose="02020603050405020304"/>
                <a:ea typeface="等线" panose="02010600030101010101" charset="-122"/>
              </a:rPr>
              <a:t>机器学习</a:t>
            </a:r>
            <a:r>
              <a:rPr lang="en-US" sz="1200">
                <a:solidFill>
                  <a:srgbClr val="000000"/>
                </a:solidFill>
                <a:latin typeface="Times New Roman" panose="02020603050405020304"/>
                <a:ea typeface="等线" panose="02010600030101010101" charset="-122"/>
              </a:rPr>
              <a:t>[M]. </a:t>
            </a:r>
            <a:r>
              <a:rPr lang="zh-CN" sz="1200">
                <a:solidFill>
                  <a:srgbClr val="000000"/>
                </a:solidFill>
                <a:latin typeface="Times New Roman" panose="02020603050405020304"/>
                <a:ea typeface="等线" panose="02010600030101010101" charset="-122"/>
              </a:rPr>
              <a:t>清华大学出版社</a:t>
            </a:r>
            <a:r>
              <a:rPr lang="en-US" sz="1200">
                <a:solidFill>
                  <a:srgbClr val="000000"/>
                </a:solidFill>
                <a:latin typeface="Times New Roman" panose="02020603050405020304"/>
                <a:ea typeface="等线" panose="02010600030101010101" charset="-122"/>
              </a:rPr>
              <a:t>, 2016.</a:t>
            </a:r>
            <a:endParaRPr lang="en-US" altLang="zh-CN" sz="1200">
              <a:solidFill>
                <a:srgbClr val="000000"/>
              </a:solidFill>
              <a:latin typeface="Times New Roman" panose="02020603050405020304"/>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4288155" cy="581660"/>
            <a:chOff x="1321" y="470"/>
            <a:chExt cx="6753" cy="916"/>
          </a:xfrm>
        </p:grpSpPr>
        <p:sp>
          <p:nvSpPr>
            <p:cNvPr id="35" name="文本框 34"/>
            <p:cNvSpPr txBox="1"/>
            <p:nvPr/>
          </p:nvSpPr>
          <p:spPr>
            <a:xfrm>
              <a:off x="1321" y="470"/>
              <a:ext cx="6753"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1.</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选题背景</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与数据源</a:t>
              </a:r>
              <a:endPar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Research Background and Data Sources</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4" name="文本框 3"/>
          <p:cNvSpPr txBox="1"/>
          <p:nvPr/>
        </p:nvSpPr>
        <p:spPr>
          <a:xfrm>
            <a:off x="5715000" y="1036320"/>
            <a:ext cx="5815965" cy="3009265"/>
          </a:xfrm>
          <a:prstGeom prst="rect">
            <a:avLst/>
          </a:prstGeom>
        </p:spPr>
        <p:txBody>
          <a:bodyPr wrap="square">
            <a:spAutoFit/>
          </a:bodyPr>
          <a:p>
            <a:pPr marL="0" indent="0" algn="just" defTabSz="266700">
              <a:lnSpc>
                <a:spcPct val="130000"/>
              </a:lnSpc>
              <a:spcBef>
                <a:spcPts val="0"/>
              </a:spcBef>
              <a:spcAft>
                <a:spcPts val="0"/>
              </a:spcAft>
            </a:pPr>
            <a:r>
              <a:rPr lang="zh-CN" altLang="en-US" sz="2000" b="1">
                <a:solidFill>
                  <a:srgbClr val="660874"/>
                </a:solidFill>
                <a:latin typeface="微软雅黑" panose="020B0503020204020204" charset="-122"/>
                <a:ea typeface="微软雅黑" panose="020B0503020204020204" charset="-122"/>
                <a:cs typeface="微软雅黑" panose="020B0503020204020204" charset="-122"/>
              </a:rPr>
              <a:t>“无人机”</a:t>
            </a:r>
            <a:r>
              <a:rPr lang="zh-CN" altLang="en-US">
                <a:latin typeface="微软雅黑" panose="020B0503020204020204" charset="-122"/>
                <a:ea typeface="微软雅黑" panose="020B0503020204020204" charset="-122"/>
                <a:cs typeface="微软雅黑" panose="020B0503020204020204" charset="-122"/>
              </a:rPr>
              <a:t>在提升最后一英里包裹交付的效率、速度和可达性方面取得了显著的进展。</a:t>
            </a:r>
            <a:endParaRPr lang="zh-CN" altLang="en-US">
              <a:latin typeface="微软雅黑" panose="020B0503020204020204" charset="-122"/>
              <a:ea typeface="微软雅黑" panose="020B0503020204020204" charset="-122"/>
              <a:cs typeface="微软雅黑" panose="020B0503020204020204" charset="-122"/>
            </a:endParaRPr>
          </a:p>
          <a:p>
            <a:pPr marL="0" indent="457200" algn="just" defTabSz="266700">
              <a:lnSpc>
                <a:spcPct val="13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rPr>
              <a:t>无人机不仅能够有效地完成包裹的运输任务，且其具备</a:t>
            </a:r>
            <a:r>
              <a:rPr lang="zh-CN" altLang="en-US" b="1">
                <a:latin typeface="微软雅黑" panose="020B0503020204020204" charset="-122"/>
                <a:ea typeface="微软雅黑" panose="020B0503020204020204" charset="-122"/>
                <a:cs typeface="微软雅黑" panose="020B0503020204020204" charset="-122"/>
              </a:rPr>
              <a:t>垂直起降</a:t>
            </a:r>
            <a:r>
              <a:rPr lang="zh-CN" altLang="en-US">
                <a:latin typeface="微软雅黑" panose="020B0503020204020204" charset="-122"/>
                <a:ea typeface="微软雅黑" panose="020B0503020204020204" charset="-122"/>
                <a:cs typeface="微软雅黑" panose="020B0503020204020204" charset="-122"/>
              </a:rPr>
              <a:t>的能力，能够在受限空间内</a:t>
            </a:r>
            <a:r>
              <a:rPr lang="zh-CN" altLang="en-US" b="1">
                <a:latin typeface="微软雅黑" panose="020B0503020204020204" charset="-122"/>
                <a:ea typeface="微软雅黑" panose="020B0503020204020204" charset="-122"/>
                <a:cs typeface="微软雅黑" panose="020B0503020204020204" charset="-122"/>
              </a:rPr>
              <a:t>减少操作足迹</a:t>
            </a:r>
            <a:r>
              <a:rPr lang="zh-CN" altLang="en-US">
                <a:latin typeface="微软雅黑" panose="020B0503020204020204" charset="-122"/>
                <a:ea typeface="微软雅黑" panose="020B0503020204020204" charset="-122"/>
                <a:cs typeface="微软雅黑" panose="020B0503020204020204" charset="-122"/>
              </a:rPr>
              <a:t>并</a:t>
            </a:r>
            <a:r>
              <a:rPr lang="zh-CN" altLang="en-US" b="1">
                <a:latin typeface="微软雅黑" panose="020B0503020204020204" charset="-122"/>
                <a:ea typeface="微软雅黑" panose="020B0503020204020204" charset="-122"/>
                <a:cs typeface="微软雅黑" panose="020B0503020204020204" charset="-122"/>
              </a:rPr>
              <a:t>提高交付精度</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marL="0" indent="457200" algn="just" defTabSz="266700">
              <a:lnSpc>
                <a:spcPct val="13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sym typeface="+mn-ea"/>
              </a:rPr>
              <a:t>与传统的机翼飞机依赖机翼升力不同，依靠旋翼来产生升力的多旋翼无人机，其</a:t>
            </a:r>
            <a:r>
              <a:rPr lang="zh-CN" altLang="en-US" b="1">
                <a:latin typeface="微软雅黑" panose="020B0503020204020204" charset="-122"/>
                <a:ea typeface="微软雅黑" panose="020B0503020204020204" charset="-122"/>
                <a:cs typeface="微软雅黑" panose="020B0503020204020204" charset="-122"/>
                <a:sym typeface="+mn-ea"/>
              </a:rPr>
              <a:t>能量需求大大增加</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a:p>
            <a:pPr marL="0" indent="0" algn="just" defTabSz="266700">
              <a:lnSpc>
                <a:spcPct val="130000"/>
              </a:lnSpc>
              <a:spcBef>
                <a:spcPts val="0"/>
              </a:spcBef>
              <a:spcAft>
                <a:spcPts val="0"/>
              </a:spcAft>
            </a:pPr>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323455" y="3803015"/>
            <a:ext cx="4206875" cy="1170305"/>
          </a:xfrm>
          <a:prstGeom prst="rect">
            <a:avLst/>
          </a:prstGeom>
        </p:spPr>
        <p:txBody>
          <a:bodyPr wrap="square">
            <a:spAutoFit/>
          </a:bodyPr>
          <a:p>
            <a:pPr marL="0" indent="457200" algn="just" defTabSz="266700">
              <a:lnSpc>
                <a:spcPct val="130000"/>
              </a:lnSpc>
              <a:spcBef>
                <a:spcPts val="0"/>
              </a:spcBef>
              <a:spcAft>
                <a:spcPts val="0"/>
              </a:spcAft>
              <a:buClrTx/>
              <a:buSzTx/>
              <a:buFontTx/>
            </a:pPr>
            <a:r>
              <a:rPr lang="zh-CN" altLang="en-US" sz="1800">
                <a:latin typeface="微软雅黑" panose="020B0503020204020204" charset="-122"/>
                <a:ea typeface="微软雅黑" panose="020B0503020204020204" charset="-122"/>
                <a:cs typeface="微软雅黑" panose="020B0503020204020204" charset="-122"/>
              </a:rPr>
              <a:t>在进行包裹交付等任务时，</a:t>
            </a:r>
            <a:r>
              <a:rPr lang="zh-CN" altLang="en-US" sz="1800" b="1">
                <a:latin typeface="微软雅黑" panose="020B0503020204020204" charset="-122"/>
                <a:ea typeface="微软雅黑" panose="020B0503020204020204" charset="-122"/>
                <a:cs typeface="微软雅黑" panose="020B0503020204020204" charset="-122"/>
              </a:rPr>
              <a:t>能量消耗成为制约其飞行范围、耐力、经济性和环境排放等性能指标的关键因素。</a:t>
            </a:r>
            <a:endParaRPr lang="zh-CN" altLang="en-US" sz="1800" b="1">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6419850" y="5132070"/>
            <a:ext cx="5247005" cy="1210945"/>
          </a:xfrm>
          <a:prstGeom prst="rect">
            <a:avLst/>
          </a:prstGeom>
        </p:spPr>
        <p:txBody>
          <a:bodyPr wrap="square">
            <a:spAutoFit/>
          </a:bodyPr>
          <a:p>
            <a:pPr marL="0" indent="457200" algn="just" defTabSz="266700">
              <a:lnSpc>
                <a:spcPct val="130000"/>
              </a:lnSpc>
              <a:spcBef>
                <a:spcPts val="0"/>
              </a:spcBef>
              <a:spcAft>
                <a:spcPts val="0"/>
              </a:spcAft>
              <a:buClrTx/>
              <a:buSzTx/>
              <a:buFontTx/>
            </a:pPr>
            <a:r>
              <a:rPr lang="zh-CN" altLang="en-US" sz="2000" b="1">
                <a:solidFill>
                  <a:srgbClr val="660874"/>
                </a:solidFill>
                <a:latin typeface="微软雅黑" panose="020B0503020204020204" charset="-122"/>
                <a:ea typeface="微软雅黑" panose="020B0503020204020204" charset="-122"/>
                <a:cs typeface="微软雅黑" panose="020B0503020204020204" charset="-122"/>
              </a:rPr>
              <a:t>准确的能量预测</a:t>
            </a:r>
            <a:r>
              <a:rPr lang="en-US" altLang="zh-CN" sz="1800">
                <a:latin typeface="微软雅黑" panose="020B0503020204020204" charset="-122"/>
                <a:ea typeface="微软雅黑" panose="020B0503020204020204" charset="-122"/>
                <a:cs typeface="微软雅黑" panose="020B0503020204020204" charset="-122"/>
              </a:rPr>
              <a:t>,</a:t>
            </a:r>
            <a:r>
              <a:rPr lang="zh-CN" altLang="en-US" sz="1800">
                <a:latin typeface="微软雅黑" panose="020B0503020204020204" charset="-122"/>
                <a:ea typeface="微软雅黑" panose="020B0503020204020204" charset="-122"/>
                <a:cs typeface="微软雅黑" panose="020B0503020204020204" charset="-122"/>
              </a:rPr>
              <a:t>不仅影响无人机任务的可行性</a:t>
            </a:r>
            <a:r>
              <a:rPr lang="en-US" altLang="zh-CN" sz="1800">
                <a:latin typeface="微软雅黑" panose="020B0503020204020204" charset="-122"/>
                <a:ea typeface="微软雅黑" panose="020B0503020204020204" charset="-122"/>
                <a:cs typeface="微软雅黑" panose="020B0503020204020204" charset="-122"/>
              </a:rPr>
              <a:t>，</a:t>
            </a:r>
            <a:r>
              <a:rPr lang="zh-CN" altLang="en-US" sz="1800">
                <a:latin typeface="微软雅黑" panose="020B0503020204020204" charset="-122"/>
                <a:ea typeface="微软雅黑" panose="020B0503020204020204" charset="-122"/>
                <a:cs typeface="微软雅黑" panose="020B0503020204020204" charset="-122"/>
              </a:rPr>
              <a:t>也对</a:t>
            </a:r>
            <a:r>
              <a:rPr lang="zh-CN" altLang="en-US" sz="1800" b="1">
                <a:solidFill>
                  <a:srgbClr val="660874"/>
                </a:solidFill>
                <a:latin typeface="微软雅黑" panose="020B0503020204020204" charset="-122"/>
                <a:ea typeface="微软雅黑" panose="020B0503020204020204" charset="-122"/>
                <a:cs typeface="微软雅黑" panose="020B0503020204020204" charset="-122"/>
              </a:rPr>
              <a:t>运营成本</a:t>
            </a:r>
            <a:r>
              <a:rPr lang="en-US" altLang="zh-CN" sz="1800" b="1">
                <a:solidFill>
                  <a:srgbClr val="660874"/>
                </a:solidFill>
                <a:latin typeface="微软雅黑" panose="020B0503020204020204" charset="-122"/>
                <a:ea typeface="微软雅黑" panose="020B0503020204020204" charset="-122"/>
                <a:cs typeface="微软雅黑" panose="020B0503020204020204" charset="-122"/>
              </a:rPr>
              <a:t>、</a:t>
            </a:r>
            <a:r>
              <a:rPr lang="zh-CN" altLang="en-US" sz="1800" b="1">
                <a:solidFill>
                  <a:srgbClr val="660874"/>
                </a:solidFill>
                <a:latin typeface="微软雅黑" panose="020B0503020204020204" charset="-122"/>
                <a:ea typeface="微软雅黑" panose="020B0503020204020204" charset="-122"/>
                <a:cs typeface="微软雅黑" panose="020B0503020204020204" charset="-122"/>
              </a:rPr>
              <a:t>能源利用效率</a:t>
            </a:r>
            <a:r>
              <a:rPr lang="en-US" altLang="zh-CN" sz="1800" b="1">
                <a:solidFill>
                  <a:srgbClr val="660874"/>
                </a:solidFill>
                <a:latin typeface="微软雅黑" panose="020B0503020204020204" charset="-122"/>
                <a:ea typeface="微软雅黑" panose="020B0503020204020204" charset="-122"/>
                <a:cs typeface="微软雅黑" panose="020B0503020204020204" charset="-122"/>
              </a:rPr>
              <a:t>、</a:t>
            </a:r>
            <a:r>
              <a:rPr lang="zh-CN" altLang="en-US" sz="1800" b="1">
                <a:solidFill>
                  <a:srgbClr val="660874"/>
                </a:solidFill>
                <a:latin typeface="微软雅黑" panose="020B0503020204020204" charset="-122"/>
                <a:ea typeface="微软雅黑" panose="020B0503020204020204" charset="-122"/>
                <a:cs typeface="微软雅黑" panose="020B0503020204020204" charset="-122"/>
              </a:rPr>
              <a:t>环保性</a:t>
            </a:r>
            <a:r>
              <a:rPr lang="zh-CN" altLang="en-US" sz="1800">
                <a:latin typeface="微软雅黑" panose="020B0503020204020204" charset="-122"/>
                <a:ea typeface="微软雅黑" panose="020B0503020204020204" charset="-122"/>
                <a:cs typeface="微软雅黑" panose="020B0503020204020204" charset="-122"/>
              </a:rPr>
              <a:t>等方面产生深远影响</a:t>
            </a:r>
            <a:r>
              <a:rPr lang="en-US" altLang="zh-CN" sz="1800">
                <a:latin typeface="微软雅黑" panose="020B0503020204020204" charset="-122"/>
                <a:ea typeface="微软雅黑" panose="020B0503020204020204" charset="-122"/>
                <a:cs typeface="微软雅黑" panose="020B0503020204020204" charset="-122"/>
              </a:rPr>
              <a:t>。</a:t>
            </a:r>
            <a:endParaRPr lang="en-US" altLang="zh-CN" sz="1800">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nvPicPr>
        <p:blipFill>
          <a:blip r:embed="rId7"/>
          <a:stretch>
            <a:fillRect/>
          </a:stretch>
        </p:blipFill>
        <p:spPr>
          <a:xfrm>
            <a:off x="2315210" y="4010660"/>
            <a:ext cx="3703955" cy="2084070"/>
          </a:xfrm>
          <a:prstGeom prst="rect">
            <a:avLst/>
          </a:prstGeom>
        </p:spPr>
      </p:pic>
      <p:pic>
        <p:nvPicPr>
          <p:cNvPr id="7" name="图片 6"/>
          <p:cNvPicPr>
            <a:picLocks noChangeAspect="1"/>
          </p:cNvPicPr>
          <p:nvPr/>
        </p:nvPicPr>
        <p:blipFill>
          <a:blip r:embed="rId8"/>
          <a:srcRect t="7208" b="3890"/>
          <a:stretch>
            <a:fillRect/>
          </a:stretch>
        </p:blipFill>
        <p:spPr>
          <a:xfrm>
            <a:off x="307975" y="1232535"/>
            <a:ext cx="5143500" cy="3150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XGboost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3" name="图片 2"/>
          <p:cNvPicPr/>
          <p:nvPr/>
        </p:nvPicPr>
        <p:blipFill>
          <a:blip r:embed="rId7"/>
          <a:stretch>
            <a:fillRect/>
          </a:stretch>
        </p:blipFill>
        <p:spPr>
          <a:xfrm>
            <a:off x="252095" y="1252855"/>
            <a:ext cx="4679950" cy="2252980"/>
          </a:xfrm>
          <a:prstGeom prst="rect">
            <a:avLst/>
          </a:prstGeom>
        </p:spPr>
      </p:pic>
      <p:pic>
        <p:nvPicPr>
          <p:cNvPr id="4" name="图片 3"/>
          <p:cNvPicPr>
            <a:picLocks noChangeAspect="1"/>
          </p:cNvPicPr>
          <p:nvPr/>
        </p:nvPicPr>
        <p:blipFill>
          <a:blip r:embed="rId8"/>
          <a:stretch>
            <a:fillRect/>
          </a:stretch>
        </p:blipFill>
        <p:spPr>
          <a:xfrm>
            <a:off x="252095" y="3823970"/>
            <a:ext cx="4679315" cy="2579370"/>
          </a:xfrm>
          <a:prstGeom prst="rect">
            <a:avLst/>
          </a:prstGeom>
        </p:spPr>
      </p:pic>
      <p:sp>
        <p:nvSpPr>
          <p:cNvPr id="5" name="文本框 4"/>
          <p:cNvSpPr txBox="1"/>
          <p:nvPr/>
        </p:nvSpPr>
        <p:spPr>
          <a:xfrm>
            <a:off x="5121910" y="1151890"/>
            <a:ext cx="6825615" cy="5487035"/>
          </a:xfrm>
          <a:prstGeom prst="rect">
            <a:avLst/>
          </a:prstGeom>
          <a:noFill/>
        </p:spPr>
        <p:txBody>
          <a:bodyPr wrap="square" rtlCol="0" anchor="t">
            <a:spAutoFit/>
          </a:bodyPr>
          <a:p>
            <a:pPr>
              <a:lnSpc>
                <a:spcPct val="130000"/>
              </a:lnSpc>
              <a:spcBef>
                <a:spcPts val="0"/>
              </a:spcBef>
              <a:spcAft>
                <a:spcPts val="0"/>
              </a:spcAft>
            </a:pPr>
            <a:r>
              <a:rPr lang="en-US" altLang="zh-CN" b="1">
                <a:solidFill>
                  <a:srgbClr val="660874"/>
                </a:solidFill>
                <a:latin typeface="微软雅黑" panose="020B0503020204020204" charset="-122"/>
                <a:ea typeface="微软雅黑" panose="020B0503020204020204" charset="-122"/>
                <a:cs typeface="微软雅黑" panose="020B0503020204020204" charset="-122"/>
              </a:rPr>
              <a:t>XGBoost</a:t>
            </a:r>
            <a:r>
              <a:rPr lang="en-US" altLang="zh-CN">
                <a:latin typeface="微软雅黑" panose="020B0503020204020204" charset="-122"/>
                <a:ea typeface="微软雅黑" panose="020B0503020204020204" charset="-122"/>
                <a:cs typeface="微软雅黑" panose="020B0503020204020204" charset="-122"/>
              </a:rPr>
              <a:t>的目标是通过优化一个加权的</a:t>
            </a:r>
            <a:r>
              <a:rPr lang="en-US" altLang="zh-CN" b="1">
                <a:latin typeface="微软雅黑" panose="020B0503020204020204" charset="-122"/>
                <a:ea typeface="微软雅黑" panose="020B0503020204020204" charset="-122"/>
                <a:cs typeface="微软雅黑" panose="020B0503020204020204" charset="-122"/>
              </a:rPr>
              <a:t>损失函数</a:t>
            </a:r>
            <a:r>
              <a:rPr lang="en-US" altLang="zh-CN">
                <a:latin typeface="微软雅黑" panose="020B0503020204020204" charset="-122"/>
                <a:ea typeface="微软雅黑" panose="020B0503020204020204" charset="-122"/>
                <a:cs typeface="微软雅黑" panose="020B0503020204020204" charset="-122"/>
              </a:rPr>
              <a:t>来提升模型的性能。XGBoost的目标函数可以分为两部分：</a:t>
            </a:r>
            <a:endParaRPr lang="en-US" altLang="zh-CN">
              <a:latin typeface="微软雅黑" panose="020B0503020204020204" charset="-122"/>
              <a:ea typeface="微软雅黑" panose="020B0503020204020204" charset="-122"/>
              <a:cs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en-US" altLang="zh-CN" b="1">
                <a:latin typeface="微软雅黑" panose="020B0503020204020204" charset="-122"/>
                <a:ea typeface="微软雅黑" panose="020B0503020204020204" charset="-122"/>
                <a:cs typeface="微软雅黑" panose="020B0503020204020204" charset="-122"/>
              </a:rPr>
              <a:t>损失函数</a:t>
            </a:r>
            <a:r>
              <a:rPr lang="en-US" altLang="zh-CN">
                <a:latin typeface="微软雅黑" panose="020B0503020204020204" charset="-122"/>
                <a:ea typeface="微软雅黑" panose="020B0503020204020204" charset="-122"/>
                <a:cs typeface="微软雅黑" panose="020B0503020204020204" charset="-122"/>
              </a:rPr>
              <a:t>：衡量模型在训练数据上的误差。</a:t>
            </a:r>
            <a:endParaRPr lang="en-US" altLang="zh-CN">
              <a:latin typeface="微软雅黑" panose="020B0503020204020204" charset="-122"/>
              <a:ea typeface="微软雅黑" panose="020B0503020204020204" charset="-122"/>
              <a:cs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en-US" altLang="zh-CN" b="1">
                <a:latin typeface="微软雅黑" panose="020B0503020204020204" charset="-122"/>
                <a:ea typeface="微软雅黑" panose="020B0503020204020204" charset="-122"/>
                <a:cs typeface="微软雅黑" panose="020B0503020204020204" charset="-122"/>
              </a:rPr>
              <a:t>正则化项</a:t>
            </a:r>
            <a:r>
              <a:rPr lang="en-US" altLang="zh-CN">
                <a:latin typeface="微软雅黑" panose="020B0503020204020204" charset="-122"/>
                <a:ea typeface="微软雅黑" panose="020B0503020204020204" charset="-122"/>
                <a:cs typeface="微软雅黑" panose="020B0503020204020204" charset="-122"/>
              </a:rPr>
              <a:t>：为了防止过拟合，通常包括树的复杂度（如树的深度、叶节点的数量等）</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有助于提高模型的泛化能力。</a:t>
            </a:r>
            <a:endParaRPr lang="en-US" altLang="zh-CN">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训练过程：从目标函数出发，推导出</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每个叶子节点应该赋予的权值</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分裂节点后的信息增益</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以及</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特征值重要性排序函数</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。每棵树是通过“贪婪算法”构建的，即在每个节点选择一个分裂特征来最大化增益。使用</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加权分位法</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计算分裂点</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并且对应叶子节点的权值就由上述的</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每个叶子节点应该赋予的权值</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给出。</a:t>
            </a:r>
            <a:endParaRPr lang="zh-CN" altLang="en-US">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rPr>
              <a:t>不断进行上述算法，直至所有特征都被使用或者已经达到限定的层数，则完整的决策树构建完成。</a:t>
            </a:r>
            <a:endParaRPr lang="zh-CN" altLang="en-US">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测试过程：将输入的特征依次输入</a:t>
            </a:r>
            <a:r>
              <a:rPr lang="en-US" altLang="zh-CN">
                <a:latin typeface="微软雅黑" panose="020B0503020204020204" charset="-122"/>
                <a:ea typeface="微软雅黑" panose="020B0503020204020204" charset="-122"/>
                <a:cs typeface="微软雅黑" panose="020B0503020204020204" charset="-122"/>
              </a:rPr>
              <a:t>XGBoost</a:t>
            </a:r>
            <a:r>
              <a:rPr lang="zh-CN" altLang="en-US">
                <a:latin typeface="微软雅黑" panose="020B0503020204020204" charset="-122"/>
                <a:ea typeface="微软雅黑" panose="020B0503020204020204" charset="-122"/>
                <a:cs typeface="微软雅黑" panose="020B0503020204020204" charset="-122"/>
              </a:rPr>
              <a:t>的每棵决策树。每棵决策树的相成节点都有对应的预测权值</a:t>
            </a:r>
            <a:r>
              <a:rPr lang="en-US" altLang="zh-CN">
                <a:latin typeface="微软雅黑" panose="020B0503020204020204" charset="-122"/>
                <a:ea typeface="微软雅黑" panose="020B0503020204020204" charset="-122"/>
                <a:cs typeface="微软雅黑" panose="020B0503020204020204" charset="-122"/>
              </a:rPr>
              <a:t>w</a:t>
            </a:r>
            <a:r>
              <a:rPr lang="zh-CN" altLang="en-US">
                <a:latin typeface="微软雅黑" panose="020B0503020204020204" charset="-122"/>
                <a:ea typeface="微软雅黑" panose="020B0503020204020204" charset="-122"/>
                <a:cs typeface="微软雅黑" panose="020B0503020204020204" charset="-122"/>
              </a:rPr>
              <a:t>、将</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在每一棵决策树中的预测权值</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全部相加，最大者</a:t>
            </a:r>
            <a:r>
              <a:rPr lang="zh-CN" altLang="en-US">
                <a:latin typeface="微软雅黑" panose="020B0503020204020204" charset="-122"/>
                <a:ea typeface="微软雅黑" panose="020B0503020204020204" charset="-122"/>
                <a:cs typeface="微软雅黑" panose="020B0503020204020204" charset="-122"/>
              </a:rPr>
              <a:t>作为最后的预测结果</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XGboost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pSp>
        <p:nvGrpSpPr>
          <p:cNvPr id="9" name="组合 8"/>
          <p:cNvGrpSpPr/>
          <p:nvPr/>
        </p:nvGrpSpPr>
        <p:grpSpPr>
          <a:xfrm>
            <a:off x="-308610" y="1097915"/>
            <a:ext cx="10819130" cy="2581910"/>
            <a:chOff x="-486" y="1729"/>
            <a:chExt cx="17038" cy="4066"/>
          </a:xfrm>
        </p:grpSpPr>
        <p:sp>
          <p:nvSpPr>
            <p:cNvPr id="3" name="文本框 2"/>
            <p:cNvSpPr txBox="1"/>
            <p:nvPr/>
          </p:nvSpPr>
          <p:spPr>
            <a:xfrm>
              <a:off x="-486" y="1735"/>
              <a:ext cx="7757" cy="580"/>
            </a:xfrm>
            <a:prstGeom prst="rect">
              <a:avLst/>
            </a:prstGeom>
          </p:spPr>
          <p:txBody>
            <a:bodyPr wrap="square">
              <a:sp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模型参数</a:t>
              </a:r>
              <a:endParaRPr lang="zh-CN" altLang="en-US" b="1">
                <a:solidFill>
                  <a:srgbClr val="660874"/>
                </a:solidFill>
                <a:latin typeface="Times New Roman" panose="02020603050405020304"/>
                <a:ea typeface="等线" panose="02010600030101010101" charset="-122"/>
              </a:endParaRPr>
            </a:p>
          </p:txBody>
        </p:sp>
        <p:sp>
          <p:nvSpPr>
            <p:cNvPr id="6" name="文本框 5"/>
            <p:cNvSpPr txBox="1"/>
            <p:nvPr/>
          </p:nvSpPr>
          <p:spPr>
            <a:xfrm>
              <a:off x="8552" y="1729"/>
              <a:ext cx="8000" cy="580"/>
            </a:xfrm>
            <a:prstGeom prst="rect">
              <a:avLst/>
            </a:prstGeom>
          </p:spPr>
          <p:txBody>
            <a:bodyPr>
              <a:spAutoFit/>
            </a:bodyPr>
            <a:p>
              <a:pPr defTabSz="266700"/>
              <a:r>
                <a:rPr lang="zh-CN" b="1">
                  <a:solidFill>
                    <a:srgbClr val="660874"/>
                  </a:solidFill>
                  <a:latin typeface="Times New Roman" panose="02020603050405020304"/>
                  <a:ea typeface="等线" panose="02010600030101010101" charset="-122"/>
                </a:rPr>
                <a:t>特征重要性</a:t>
              </a:r>
              <a:endParaRPr lang="zh-CN" altLang="en-US" b="1">
                <a:solidFill>
                  <a:srgbClr val="660874"/>
                </a:solidFill>
                <a:latin typeface="Times New Roman" panose="02020603050405020304"/>
                <a:ea typeface="等线" panose="02010600030101010101" charset="-122"/>
              </a:endParaRPr>
            </a:p>
          </p:txBody>
        </p:sp>
        <p:sp>
          <p:nvSpPr>
            <p:cNvPr id="11" name="文本框 10"/>
            <p:cNvSpPr txBox="1"/>
            <p:nvPr/>
          </p:nvSpPr>
          <p:spPr>
            <a:xfrm>
              <a:off x="9789" y="5163"/>
              <a:ext cx="3536" cy="633"/>
            </a:xfrm>
            <a:prstGeom prst="rect">
              <a:avLst/>
            </a:prstGeom>
          </p:spPr>
          <p:txBody>
            <a:bodyPr>
              <a:no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模型评估结果</a:t>
              </a:r>
              <a:endParaRPr lang="zh-CN" altLang="en-US" b="1">
                <a:solidFill>
                  <a:srgbClr val="660874"/>
                </a:solidFill>
                <a:latin typeface="Times New Roman" panose="02020603050405020304"/>
                <a:ea typeface="等线" panose="02010600030101010101" charset="-122"/>
              </a:endParaRPr>
            </a:p>
          </p:txBody>
        </p:sp>
      </p:grpSp>
      <p:graphicFrame>
        <p:nvGraphicFramePr>
          <p:cNvPr id="2" name="表格 1"/>
          <p:cNvGraphicFramePr/>
          <p:nvPr>
            <p:custDataLst>
              <p:tags r:id="rId7"/>
            </p:custDataLst>
          </p:nvPr>
        </p:nvGraphicFramePr>
        <p:xfrm>
          <a:off x="226060" y="1466850"/>
          <a:ext cx="5081270" cy="4676775"/>
        </p:xfrm>
        <a:graphic>
          <a:graphicData uri="http://schemas.openxmlformats.org/drawingml/2006/table">
            <a:tbl>
              <a:tblPr/>
              <a:tblGrid>
                <a:gridCol w="2540635"/>
                <a:gridCol w="2540635"/>
              </a:tblGrid>
              <a:tr h="31178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参数名</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参数值</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训练用时</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27.79s</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数据切分</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数据洗牌</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交叉验证</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基学习器</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gbtree</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基学习器数量</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学习率</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en-US" sz="1400">
                          <a:latin typeface="微软雅黑" panose="020B0503020204020204" charset="-122"/>
                          <a:ea typeface="微软雅黑" panose="020B0503020204020204" charset="-122"/>
                          <a:cs typeface="微软雅黑" panose="020B0503020204020204" charset="-122"/>
                        </a:rPr>
                        <a:t>L1</a:t>
                      </a:r>
                      <a:r>
                        <a:rPr lang="zh-CN" altLang="en-US" sz="1400">
                          <a:latin typeface="微软雅黑" panose="020B0503020204020204" charset="-122"/>
                          <a:ea typeface="微软雅黑" panose="020B0503020204020204" charset="-122"/>
                          <a:cs typeface="微软雅黑" panose="020B0503020204020204" charset="-122"/>
                        </a:rPr>
                        <a:t>正则项</a:t>
                      </a:r>
                      <a:endParaRPr lang="zh-CN" altLang="en-US" sz="1400">
                        <a:latin typeface="微软雅黑" panose="020B0503020204020204" charset="-122"/>
                        <a:ea typeface="微软雅黑" panose="020B0503020204020204" charset="-122"/>
                        <a:cs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en-US" sz="1400">
                          <a:latin typeface="微软雅黑" panose="020B0503020204020204" charset="-122"/>
                          <a:ea typeface="微软雅黑" panose="020B0503020204020204" charset="-122"/>
                          <a:cs typeface="微软雅黑" panose="020B0503020204020204" charset="-122"/>
                        </a:rPr>
                        <a:t>L2</a:t>
                      </a:r>
                      <a:r>
                        <a:rPr lang="zh-CN" altLang="en-US" sz="1400">
                          <a:latin typeface="微软雅黑" panose="020B0503020204020204" charset="-122"/>
                          <a:ea typeface="微软雅黑" panose="020B0503020204020204" charset="-122"/>
                          <a:cs typeface="微软雅黑" panose="020B0503020204020204" charset="-122"/>
                        </a:rPr>
                        <a:t>正则项</a:t>
                      </a:r>
                      <a:endParaRPr lang="zh-CN" altLang="en-US" sz="1400">
                        <a:latin typeface="微软雅黑" panose="020B0503020204020204" charset="-122"/>
                        <a:ea typeface="微软雅黑" panose="020B0503020204020204" charset="-122"/>
                        <a:cs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样本征采样率</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树特征采样率</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节点特征采样率</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叶子节点中样本的最小权重</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178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树的最大深度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pic>
        <p:nvPicPr>
          <p:cNvPr id="4" name="图片 3"/>
          <p:cNvPicPr>
            <a:picLocks noChangeAspect="1"/>
          </p:cNvPicPr>
          <p:nvPr/>
        </p:nvPicPr>
        <p:blipFill>
          <a:blip r:embed="rId8"/>
          <a:stretch>
            <a:fillRect/>
          </a:stretch>
        </p:blipFill>
        <p:spPr>
          <a:xfrm>
            <a:off x="5430520" y="1466215"/>
            <a:ext cx="6626860" cy="4718685"/>
          </a:xfrm>
          <a:prstGeom prst="rect">
            <a:avLst/>
          </a:prstGeom>
        </p:spPr>
      </p:pic>
      <p:graphicFrame>
        <p:nvGraphicFramePr>
          <p:cNvPr id="5" name="表格 4"/>
          <p:cNvGraphicFramePr/>
          <p:nvPr>
            <p:custDataLst>
              <p:tags r:id="rId9"/>
            </p:custDataLst>
          </p:nvPr>
        </p:nvGraphicFramePr>
        <p:xfrm>
          <a:off x="6781800" y="3680460"/>
          <a:ext cx="5170170" cy="1852930"/>
        </p:xfrm>
        <a:graphic>
          <a:graphicData uri="http://schemas.openxmlformats.org/drawingml/2006/table">
            <a:tbl>
              <a:tblPr/>
              <a:tblGrid>
                <a:gridCol w="861695"/>
                <a:gridCol w="861695"/>
                <a:gridCol w="861695"/>
                <a:gridCol w="861695"/>
                <a:gridCol w="861695"/>
                <a:gridCol w="861695"/>
              </a:tblGrid>
              <a:tr h="661670">
                <a:tc>
                  <a:txBody>
                    <a:bodyPr/>
                    <a:p>
                      <a:pPr marL="0" indent="0" algn="ctr">
                        <a:spcBef>
                          <a:spcPct val="0"/>
                        </a:spcBef>
                        <a:spcAft>
                          <a:spcPct val="0"/>
                        </a:spcAft>
                      </a:pPr>
                      <a:r>
                        <a:rPr lang="en-US" sz="1600">
                          <a:latin typeface="微软雅黑" panose="020B0503020204020204" charset="-122"/>
                          <a:ea typeface="微软雅黑" panose="020B0503020204020204" charset="-122"/>
                        </a:rPr>
                        <a:t> </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rPr>
                        <a:t>MSE</a:t>
                      </a:r>
                      <a:endParaRPr 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rPr>
                        <a:t>RMSE</a:t>
                      </a:r>
                      <a:endParaRPr 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rPr>
                        <a:t>MAE</a:t>
                      </a:r>
                      <a:endParaRPr 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latin typeface="微软雅黑" panose="020B0503020204020204" charset="-122"/>
                          <a:ea typeface="微软雅黑" panose="020B0503020204020204" charset="-122"/>
                        </a:rPr>
                        <a:t>MAPE</a:t>
                      </a:r>
                      <a:endParaRPr 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solidFill>
                            <a:srgbClr val="C00000"/>
                          </a:solidFill>
                          <a:latin typeface="微软雅黑" panose="020B0503020204020204" charset="-122"/>
                          <a:ea typeface="微软雅黑" panose="020B0503020204020204" charset="-122"/>
                        </a:rPr>
                        <a:t>R²</a:t>
                      </a:r>
                      <a:endParaRPr lang="en-US" sz="16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595630">
                <a:tc>
                  <a:txBody>
                    <a:bodyPr/>
                    <a:p>
                      <a:pPr marL="0" indent="0" algn="ctr">
                        <a:spcBef>
                          <a:spcPct val="0"/>
                        </a:spcBef>
                        <a:spcAft>
                          <a:spcPct val="0"/>
                        </a:spcAft>
                      </a:pPr>
                      <a:r>
                        <a:rPr lang="zh-CN" altLang="en-US" sz="1600" b="1">
                          <a:latin typeface="微软雅黑" panose="020B0503020204020204" charset="-122"/>
                          <a:ea typeface="微软雅黑" panose="020B0503020204020204" charset="-122"/>
                        </a:rPr>
                        <a:t>训练集</a:t>
                      </a:r>
                      <a:endParaRPr lang="zh-CN" altLang="en-US" sz="16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1109.188</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33.304</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21.926</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82.58</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solidFill>
                            <a:srgbClr val="C00000"/>
                          </a:solidFill>
                          <a:latin typeface="微软雅黑" panose="020B0503020204020204" charset="-122"/>
                          <a:ea typeface="微软雅黑" panose="020B0503020204020204" charset="-122"/>
                        </a:rPr>
                        <a:t>0.98</a:t>
                      </a:r>
                      <a:endParaRPr lang="en-US" sz="16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95630">
                <a:tc>
                  <a:txBody>
                    <a:bodyPr/>
                    <a:p>
                      <a:pPr marL="0" indent="0" algn="ctr">
                        <a:spcBef>
                          <a:spcPct val="0"/>
                        </a:spcBef>
                        <a:spcAft>
                          <a:spcPct val="0"/>
                        </a:spcAft>
                      </a:pPr>
                      <a:r>
                        <a:rPr lang="zh-CN" altLang="en-US" sz="1600" b="1">
                          <a:latin typeface="微软雅黑" panose="020B0503020204020204" charset="-122"/>
                          <a:ea typeface="微软雅黑" panose="020B0503020204020204" charset="-122"/>
                        </a:rPr>
                        <a:t>测试集</a:t>
                      </a:r>
                      <a:endParaRPr lang="zh-CN" altLang="en-US" sz="1600" b="1">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7776.531</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88.185</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42.029</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a:latin typeface="微软雅黑" panose="020B0503020204020204" charset="-122"/>
                          <a:ea typeface="微软雅黑" panose="020B0503020204020204" charset="-122"/>
                        </a:rPr>
                        <a:t>1348.165</a:t>
                      </a:r>
                      <a:endParaRPr lang="en-US" sz="16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600" b="1">
                          <a:solidFill>
                            <a:srgbClr val="C00000"/>
                          </a:solidFill>
                          <a:latin typeface="微软雅黑" panose="020B0503020204020204" charset="-122"/>
                          <a:ea typeface="微软雅黑" panose="020B0503020204020204" charset="-122"/>
                        </a:rPr>
                        <a:t>0.854</a:t>
                      </a:r>
                      <a:endParaRPr lang="en-US" sz="16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sp>
        <p:nvSpPr>
          <p:cNvPr id="7" name="文本框 6"/>
          <p:cNvSpPr txBox="1"/>
          <p:nvPr/>
        </p:nvSpPr>
        <p:spPr>
          <a:xfrm>
            <a:off x="226060" y="6191250"/>
            <a:ext cx="11830685" cy="460375"/>
          </a:xfrm>
          <a:prstGeom prst="rect">
            <a:avLst/>
          </a:prstGeom>
        </p:spPr>
        <p:txBody>
          <a:bodyPr wrap="square">
            <a:spAutoFit/>
          </a:bodyPr>
          <a:p>
            <a:pPr defTabSz="266700"/>
            <a:r>
              <a:rPr lang="en-US" sz="1200">
                <a:solidFill>
                  <a:srgbClr val="000000"/>
                </a:solidFill>
                <a:latin typeface="Times New Roman" panose="02020603050405020304"/>
                <a:ea typeface="等线" panose="02010600030101010101" charset="-122"/>
              </a:rPr>
              <a:t>[1] Scientific Platform Serving for Statistics Professional 2021. SPSSPRO. (Version 1.0.11)[Online Application Software]. Retrieved from https://www.spsspro.com.</a:t>
            </a:r>
            <a:endParaRPr lang="en-US" sz="1200">
              <a:solidFill>
                <a:srgbClr val="000000"/>
              </a:solidFill>
              <a:latin typeface="Times New Roman" panose="02020603050405020304"/>
              <a:ea typeface="等线" panose="02010600030101010101" charset="-122"/>
            </a:endParaRPr>
          </a:p>
          <a:p>
            <a:pPr defTabSz="266700"/>
            <a:r>
              <a:rPr lang="en-US" sz="1200">
                <a:solidFill>
                  <a:srgbClr val="000000"/>
                </a:solidFill>
                <a:latin typeface="Times New Roman" panose="02020603050405020304"/>
                <a:ea typeface="等线" panose="02010600030101010101" charset="-122"/>
              </a:rPr>
              <a:t>[2] Chen T , Guestrin C . XGBoost: A Scalable Tree Boosting System[J]. ACM, 2016.</a:t>
            </a:r>
            <a:endParaRPr lang="en-US" altLang="zh-CN" sz="1200">
              <a:solidFill>
                <a:srgbClr val="000000"/>
              </a:solidFill>
              <a:latin typeface="Times New Roman" panose="02020603050405020304"/>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catboost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196215" y="5633085"/>
            <a:ext cx="6553200" cy="810260"/>
          </a:xfrm>
          <a:prstGeom prst="rect">
            <a:avLst/>
          </a:prstGeom>
          <a:noFill/>
        </p:spPr>
        <p:txBody>
          <a:bodyPr wrap="square" rtlCol="0" anchor="t">
            <a:spAutoFit/>
          </a:bodyPr>
          <a:p>
            <a:pPr algn="l">
              <a:lnSpc>
                <a:spcPct val="130000"/>
              </a:lnSpc>
              <a:spcBef>
                <a:spcPts val="0"/>
              </a:spcBef>
              <a:spcAft>
                <a:spcPts val="0"/>
              </a:spcAft>
              <a:buClrTx/>
              <a:buSzTx/>
              <a:buNone/>
            </a:pPr>
            <a:r>
              <a:rPr lang="zh-CN" altLang="en-US" b="1">
                <a:solidFill>
                  <a:srgbClr val="660874"/>
                </a:solidFill>
                <a:latin typeface="微软雅黑" panose="020B0503020204020204" charset="-122"/>
                <a:ea typeface="微软雅黑" panose="020B0503020204020204" charset="-122"/>
                <a:cs typeface="微软雅黑" panose="020B0503020204020204" charset="-122"/>
              </a:rPr>
              <a:t>CatBoost</a:t>
            </a:r>
            <a:r>
              <a:rPr lang="zh-CN" altLang="en-US">
                <a:solidFill>
                  <a:srgbClr val="000000"/>
                </a:solidFill>
                <a:latin typeface="微软雅黑" panose="020B0503020204020204" charset="-122"/>
                <a:ea typeface="微软雅黑" panose="020B0503020204020204" charset="-122"/>
                <a:cs typeface="微软雅黑" panose="020B0503020204020204" charset="-122"/>
              </a:rPr>
              <a:t>，是一种基于梯度提升的决策树算法，专为处理</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带有分类特征的数据而设计。</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7144385" y="1696085"/>
            <a:ext cx="4801235" cy="4407535"/>
          </a:xfrm>
          <a:prstGeom prst="rect">
            <a:avLst/>
          </a:prstGeom>
        </p:spPr>
        <p:txBody>
          <a:bodyPr wrap="square">
            <a:spAutoFit/>
          </a:bodyPr>
          <a:p>
            <a:pPr marL="0" indent="0">
              <a:lnSpc>
                <a:spcPct val="130000"/>
              </a:lnSpc>
              <a:spcBef>
                <a:spcPts val="0"/>
              </a:spcBef>
              <a:spcAft>
                <a:spcPts val="0"/>
              </a:spcAft>
            </a:pPr>
            <a:r>
              <a:rPr lang="zh-CN" altLang="en-US" b="1">
                <a:solidFill>
                  <a:srgbClr val="000000"/>
                </a:solidFill>
                <a:latin typeface="微软雅黑" panose="020B0503020204020204" charset="-122"/>
                <a:ea typeface="微软雅黑" panose="020B0503020204020204" charset="-122"/>
                <a:cs typeface="微软雅黑" panose="020B0503020204020204" charset="-122"/>
              </a:rPr>
              <a:t>自动处理分类特征</a:t>
            </a:r>
            <a:r>
              <a:rPr lang="en-US" altLang="zh-CN">
                <a:latin typeface="微软雅黑" panose="020B0503020204020204" charset="-122"/>
                <a:ea typeface="微软雅黑" panose="020B0503020204020204" charset="-122"/>
                <a:cs typeface="微软雅黑" panose="020B0503020204020204" charset="-122"/>
              </a:rPr>
              <a:t>:CatBoost</a:t>
            </a:r>
            <a:r>
              <a:rPr lang="zh-CN" altLang="en-US">
                <a:solidFill>
                  <a:srgbClr val="000000"/>
                </a:solidFill>
                <a:latin typeface="微软雅黑" panose="020B0503020204020204" charset="-122"/>
                <a:ea typeface="微软雅黑" panose="020B0503020204020204" charset="-122"/>
                <a:cs typeface="微软雅黑" panose="020B0503020204020204" charset="-122"/>
              </a:rPr>
              <a:t>内置了对分类特征的支持，自动进行高效的编码和处理无需手动进行独热编码等预处理</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pPr marL="0" indent="0">
              <a:lnSpc>
                <a:spcPct val="130000"/>
              </a:lnSpc>
              <a:spcBef>
                <a:spcPts val="0"/>
              </a:spcBef>
              <a:spcAft>
                <a:spcPts val="0"/>
              </a:spcAft>
            </a:pPr>
            <a:r>
              <a:rPr lang="zh-CN" altLang="en-US" b="1">
                <a:solidFill>
                  <a:srgbClr val="000000"/>
                </a:solidFill>
                <a:latin typeface="微软雅黑" panose="020B0503020204020204" charset="-122"/>
                <a:ea typeface="微软雅黑" panose="020B0503020204020204" charset="-122"/>
                <a:cs typeface="微软雅黑" panose="020B0503020204020204" charset="-122"/>
              </a:rPr>
              <a:t>高效的处理能力</a:t>
            </a:r>
            <a:r>
              <a:rPr lang="en-US" altLang="zh-CN">
                <a:latin typeface="微软雅黑" panose="020B0503020204020204" charset="-122"/>
                <a:ea typeface="微软雅黑" panose="020B0503020204020204" charset="-122"/>
                <a:cs typeface="微软雅黑" panose="020B0503020204020204" charset="-122"/>
              </a:rPr>
              <a:t>:CatBoost </a:t>
            </a:r>
            <a:r>
              <a:rPr lang="zh-CN" altLang="en-US">
                <a:solidFill>
                  <a:srgbClr val="000000"/>
                </a:solidFill>
                <a:latin typeface="微软雅黑" panose="020B0503020204020204" charset="-122"/>
                <a:ea typeface="微软雅黑" panose="020B0503020204020204" charset="-122"/>
                <a:cs typeface="微软雅黑" panose="020B0503020204020204" charset="-122"/>
              </a:rPr>
              <a:t>能够高效处理大规模数据集，同时提供快速的训练速度</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pPr marL="0" indent="0">
              <a:lnSpc>
                <a:spcPct val="130000"/>
              </a:lnSpc>
              <a:spcBef>
                <a:spcPts val="0"/>
              </a:spcBef>
              <a:spcAft>
                <a:spcPts val="0"/>
              </a:spcAft>
            </a:pPr>
            <a:r>
              <a:rPr lang="zh-CN" altLang="en-US" b="1">
                <a:solidFill>
                  <a:srgbClr val="000000"/>
                </a:solidFill>
                <a:latin typeface="微软雅黑" panose="020B0503020204020204" charset="-122"/>
                <a:ea typeface="微软雅黑" panose="020B0503020204020204" charset="-122"/>
                <a:cs typeface="微软雅黑" panose="020B0503020204020204" charset="-122"/>
              </a:rPr>
              <a:t>避免过拟合</a:t>
            </a:r>
            <a:r>
              <a:rPr lang="en-US" altLang="zh-CN">
                <a:latin typeface="微软雅黑" panose="020B0503020204020204" charset="-122"/>
                <a:ea typeface="微软雅黑" panose="020B0503020204020204" charset="-122"/>
                <a:cs typeface="微软雅黑" panose="020B0503020204020204" charset="-122"/>
              </a:rPr>
              <a:t>:</a:t>
            </a:r>
            <a:r>
              <a:rPr lang="zh-CN" altLang="en-US">
                <a:solidFill>
                  <a:srgbClr val="000000"/>
                </a:solidFill>
                <a:latin typeface="微软雅黑" panose="020B0503020204020204" charset="-122"/>
                <a:ea typeface="微软雅黑" panose="020B0503020204020204" charset="-122"/>
                <a:cs typeface="微软雅黑" panose="020B0503020204020204" charset="-122"/>
              </a:rPr>
              <a:t>通过内置的正则化和其他防护机制，</a:t>
            </a:r>
            <a:r>
              <a:rPr lang="en-US" altLang="zh-CN">
                <a:latin typeface="微软雅黑" panose="020B0503020204020204" charset="-122"/>
                <a:ea typeface="微软雅黑" panose="020B0503020204020204" charset="-122"/>
                <a:cs typeface="微软雅黑" panose="020B0503020204020204" charset="-122"/>
              </a:rPr>
              <a:t>CatBoost </a:t>
            </a:r>
            <a:r>
              <a:rPr lang="zh-CN" altLang="en-US">
                <a:solidFill>
                  <a:srgbClr val="000000"/>
                </a:solidFill>
                <a:latin typeface="微软雅黑" panose="020B0503020204020204" charset="-122"/>
                <a:ea typeface="微软雅黑" panose="020B0503020204020204" charset="-122"/>
                <a:cs typeface="微软雅黑" panose="020B0503020204020204" charset="-122"/>
              </a:rPr>
              <a:t>能够有效避免模型过拟合</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pPr marL="0" indent="0">
              <a:lnSpc>
                <a:spcPct val="130000"/>
              </a:lnSpc>
              <a:spcBef>
                <a:spcPts val="0"/>
              </a:spcBef>
              <a:spcAft>
                <a:spcPts val="0"/>
              </a:spcAft>
            </a:pPr>
            <a:r>
              <a:rPr lang="zh-CN" altLang="en-US" b="1">
                <a:solidFill>
                  <a:srgbClr val="000000"/>
                </a:solidFill>
                <a:latin typeface="微软雅黑" panose="020B0503020204020204" charset="-122"/>
                <a:ea typeface="微软雅黑" panose="020B0503020204020204" charset="-122"/>
                <a:cs typeface="微软雅黑" panose="020B0503020204020204" charset="-122"/>
              </a:rPr>
              <a:t>易于使用</a:t>
            </a:r>
            <a:r>
              <a:rPr lang="en-US" altLang="zh-CN">
                <a:latin typeface="微软雅黑" panose="020B0503020204020204" charset="-122"/>
                <a:ea typeface="微软雅黑" panose="020B0503020204020204" charset="-122"/>
                <a:cs typeface="微软雅黑" panose="020B0503020204020204" charset="-122"/>
              </a:rPr>
              <a:t>:</a:t>
            </a:r>
            <a:r>
              <a:rPr lang="zh-CN" altLang="en-US">
                <a:solidFill>
                  <a:srgbClr val="000000"/>
                </a:solidFill>
                <a:latin typeface="微软雅黑" panose="020B0503020204020204" charset="-122"/>
                <a:ea typeface="微软雅黑" panose="020B0503020204020204" charset="-122"/>
                <a:cs typeface="微软雅黑" panose="020B0503020204020204" charset="-122"/>
              </a:rPr>
              <a:t>提供了简单易用的接口，便于集成到各种数据科学工作流中。</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pPr marL="0" indent="0">
              <a:lnSpc>
                <a:spcPct val="130000"/>
              </a:lnSpc>
              <a:spcBef>
                <a:spcPts val="0"/>
              </a:spcBef>
              <a:spcAft>
                <a:spcPts val="0"/>
              </a:spcAft>
            </a:pPr>
            <a:r>
              <a:rPr lang="zh-CN" altLang="en-US" b="1">
                <a:solidFill>
                  <a:srgbClr val="000000"/>
                </a:solidFill>
                <a:latin typeface="微软雅黑" panose="020B0503020204020204" charset="-122"/>
                <a:ea typeface="微软雅黑" panose="020B0503020204020204" charset="-122"/>
                <a:cs typeface="微软雅黑" panose="020B0503020204020204" charset="-122"/>
              </a:rPr>
              <a:t>支持</a:t>
            </a:r>
            <a:r>
              <a:rPr lang="zh-CN" altLang="en-US" b="1">
                <a:latin typeface="微软雅黑" panose="020B0503020204020204" charset="-122"/>
                <a:ea typeface="微软雅黑" panose="020B0503020204020204" charset="-122"/>
                <a:cs typeface="微软雅黑" panose="020B0503020204020204" charset="-122"/>
              </a:rPr>
              <a:t> </a:t>
            </a:r>
            <a:r>
              <a:rPr lang="en-US" altLang="zh-CN" b="1">
                <a:latin typeface="微软雅黑" panose="020B0503020204020204" charset="-122"/>
                <a:ea typeface="微软雅黑" panose="020B0503020204020204" charset="-122"/>
                <a:cs typeface="微软雅黑" panose="020B0503020204020204" charset="-122"/>
              </a:rPr>
              <a:t>GPU </a:t>
            </a:r>
            <a:r>
              <a:rPr lang="zh-CN" altLang="en-US" b="1">
                <a:solidFill>
                  <a:srgbClr val="000000"/>
                </a:solidFill>
                <a:latin typeface="微软雅黑" panose="020B0503020204020204" charset="-122"/>
                <a:ea typeface="微软雅黑" panose="020B0503020204020204" charset="-122"/>
                <a:cs typeface="微软雅黑" panose="020B0503020204020204" charset="-122"/>
              </a:rPr>
              <a:t>加速</a:t>
            </a:r>
            <a:r>
              <a:rPr lang="en-US" altLang="zh-CN">
                <a:latin typeface="微软雅黑" panose="020B0503020204020204" charset="-122"/>
                <a:ea typeface="微软雅黑" panose="020B0503020204020204" charset="-122"/>
                <a:cs typeface="微软雅黑" panose="020B0503020204020204" charset="-122"/>
              </a:rPr>
              <a:t>:</a:t>
            </a:r>
            <a:r>
              <a:rPr lang="zh-CN" altLang="en-US">
                <a:solidFill>
                  <a:srgbClr val="000000"/>
                </a:solidFill>
                <a:latin typeface="微软雅黑" panose="020B0503020204020204" charset="-122"/>
                <a:ea typeface="微软雅黑" panose="020B0503020204020204" charset="-122"/>
                <a:cs typeface="微软雅黑" panose="020B0503020204020204" charset="-122"/>
              </a:rPr>
              <a:t>在大规模数据集上，</a:t>
            </a:r>
            <a:r>
              <a:rPr lang="en-US" altLang="zh-CN">
                <a:latin typeface="微软雅黑" panose="020B0503020204020204" charset="-122"/>
                <a:ea typeface="微软雅黑" panose="020B0503020204020204" charset="-122"/>
                <a:cs typeface="微软雅黑" panose="020B0503020204020204" charset="-122"/>
              </a:rPr>
              <a:t>CatBoost </a:t>
            </a:r>
            <a:r>
              <a:rPr lang="zh-CN" altLang="en-US">
                <a:solidFill>
                  <a:srgbClr val="000000"/>
                </a:solidFill>
                <a:latin typeface="微软雅黑" panose="020B0503020204020204" charset="-122"/>
                <a:ea typeface="微软雅黑" panose="020B0503020204020204" charset="-122"/>
                <a:cs typeface="微软雅黑" panose="020B0503020204020204" charset="-122"/>
              </a:rPr>
              <a:t>提供了</a:t>
            </a:r>
            <a:r>
              <a:rPr lang="zh-CN" altLang="en-US">
                <a:latin typeface="微软雅黑" panose="020B0503020204020204" charset="-122"/>
                <a:ea typeface="微软雅黑" panose="020B0503020204020204" charset="-122"/>
                <a:cs typeface="微软雅黑" panose="020B0503020204020204" charset="-122"/>
              </a:rPr>
              <a:t> </a:t>
            </a:r>
            <a:r>
              <a:rPr lang="en-US" altLang="zh-CN">
                <a:latin typeface="微软雅黑" panose="020B0503020204020204" charset="-122"/>
                <a:ea typeface="微软雅黑" panose="020B0503020204020204" charset="-122"/>
                <a:cs typeface="微软雅黑" panose="020B0503020204020204" charset="-122"/>
              </a:rPr>
              <a:t>GPU</a:t>
            </a:r>
            <a:r>
              <a:rPr lang="zh-CN" altLang="en-US">
                <a:solidFill>
                  <a:srgbClr val="000000"/>
                </a:solidFill>
                <a:latin typeface="微软雅黑" panose="020B0503020204020204" charset="-122"/>
                <a:ea typeface="微软雅黑" panose="020B0503020204020204" charset="-122"/>
                <a:cs typeface="微软雅黑" panose="020B0503020204020204" charset="-122"/>
              </a:rPr>
              <a:t>加速选项，进一步提升训练速度。</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7"/>
          <a:srcRect r="17316"/>
          <a:stretch>
            <a:fillRect/>
          </a:stretch>
        </p:blipFill>
        <p:spPr>
          <a:xfrm>
            <a:off x="196215" y="914400"/>
            <a:ext cx="6552565" cy="4562475"/>
          </a:xfrm>
          <a:prstGeom prst="rect">
            <a:avLst/>
          </a:prstGeom>
        </p:spPr>
      </p:pic>
      <p:sp>
        <p:nvSpPr>
          <p:cNvPr id="11" name="文本框 10"/>
          <p:cNvSpPr txBox="1"/>
          <p:nvPr/>
        </p:nvSpPr>
        <p:spPr>
          <a:xfrm>
            <a:off x="7143750" y="1330960"/>
            <a:ext cx="4064000" cy="398780"/>
          </a:xfrm>
          <a:prstGeom prst="rect">
            <a:avLst/>
          </a:prstGeom>
          <a:noFill/>
        </p:spPr>
        <p:txBody>
          <a:bodyPr wrap="square" rtlCol="0">
            <a:spAutoFit/>
          </a:bodyPr>
          <a:p>
            <a:r>
              <a:rPr lang="zh-CN" altLang="en-US" sz="2000" b="1">
                <a:solidFill>
                  <a:srgbClr val="660874"/>
                </a:solidFill>
                <a:latin typeface="微软雅黑" panose="020B0503020204020204" charset="-122"/>
                <a:ea typeface="微软雅黑" panose="020B0503020204020204" charset="-122"/>
              </a:rPr>
              <a:t>算法特点</a:t>
            </a:r>
            <a:endParaRPr lang="zh-CN" altLang="en-US" sz="2000" b="1">
              <a:solidFill>
                <a:srgbClr val="660874"/>
              </a:solidFill>
              <a:latin typeface="微软雅黑" panose="020B0503020204020204" charset="-122"/>
              <a:ea typeface="微软雅黑" panose="020B0503020204020204" charset="-122"/>
            </a:endParaRPr>
          </a:p>
        </p:txBody>
      </p:sp>
      <p:cxnSp>
        <p:nvCxnSpPr>
          <p:cNvPr id="14" name="直接连接符 13"/>
          <p:cNvCxnSpPr/>
          <p:nvPr/>
        </p:nvCxnSpPr>
        <p:spPr>
          <a:xfrm>
            <a:off x="6984365" y="1200150"/>
            <a:ext cx="0" cy="5041900"/>
          </a:xfrm>
          <a:prstGeom prst="line">
            <a:avLst/>
          </a:prstGeom>
          <a:ln w="6350" cap="flat" cmpd="sng" algn="ctr">
            <a:solidFill>
              <a:srgbClr val="660874"/>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catboost</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 name="图片 3"/>
          <p:cNvPicPr>
            <a:picLocks noChangeAspect="1"/>
          </p:cNvPicPr>
          <p:nvPr/>
        </p:nvPicPr>
        <p:blipFill>
          <a:blip r:embed="rId6"/>
          <a:stretch>
            <a:fillRect/>
          </a:stretch>
        </p:blipFill>
        <p:spPr>
          <a:xfrm>
            <a:off x="5430520" y="1466215"/>
            <a:ext cx="6791960" cy="4836160"/>
          </a:xfrm>
          <a:prstGeom prst="rect">
            <a:avLst/>
          </a:prstGeom>
        </p:spPr>
      </p:pic>
      <p:pic>
        <p:nvPicPr>
          <p:cNvPr id="46" name="图片 45" descr="建筑的摆设布局&#10;&#10;描述已自动生成"/>
          <p:cNvPicPr>
            <a:picLocks noChangeAspect="1"/>
          </p:cNvPicPr>
          <p:nvPr/>
        </p:nvPicPr>
        <p:blipFill rotWithShape="1">
          <a:blip r:embed="rId7"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pSp>
        <p:nvGrpSpPr>
          <p:cNvPr id="9" name="组合 8"/>
          <p:cNvGrpSpPr/>
          <p:nvPr/>
        </p:nvGrpSpPr>
        <p:grpSpPr>
          <a:xfrm>
            <a:off x="-308610" y="1097915"/>
            <a:ext cx="10819130" cy="2582545"/>
            <a:chOff x="-486" y="1729"/>
            <a:chExt cx="17038" cy="4067"/>
          </a:xfrm>
        </p:grpSpPr>
        <p:sp>
          <p:nvSpPr>
            <p:cNvPr id="3" name="文本框 2"/>
            <p:cNvSpPr txBox="1"/>
            <p:nvPr/>
          </p:nvSpPr>
          <p:spPr>
            <a:xfrm>
              <a:off x="-486" y="1735"/>
              <a:ext cx="7757" cy="580"/>
            </a:xfrm>
            <a:prstGeom prst="rect">
              <a:avLst/>
            </a:prstGeom>
          </p:spPr>
          <p:txBody>
            <a:bodyPr wrap="square">
              <a:sp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模型参数</a:t>
              </a:r>
              <a:endParaRPr lang="zh-CN" altLang="en-US" b="1">
                <a:solidFill>
                  <a:srgbClr val="660874"/>
                </a:solidFill>
                <a:latin typeface="Times New Roman" panose="02020603050405020304"/>
                <a:ea typeface="等线" panose="02010600030101010101" charset="-122"/>
              </a:endParaRPr>
            </a:p>
          </p:txBody>
        </p:sp>
        <p:sp>
          <p:nvSpPr>
            <p:cNvPr id="6" name="文本框 5"/>
            <p:cNvSpPr txBox="1"/>
            <p:nvPr/>
          </p:nvSpPr>
          <p:spPr>
            <a:xfrm>
              <a:off x="8552" y="1729"/>
              <a:ext cx="8000" cy="580"/>
            </a:xfrm>
            <a:prstGeom prst="rect">
              <a:avLst/>
            </a:prstGeom>
          </p:spPr>
          <p:txBody>
            <a:bodyPr>
              <a:spAutoFit/>
            </a:bodyPr>
            <a:p>
              <a:pPr defTabSz="266700"/>
              <a:r>
                <a:rPr lang="zh-CN" b="1">
                  <a:solidFill>
                    <a:srgbClr val="660874"/>
                  </a:solidFill>
                  <a:latin typeface="Times New Roman" panose="02020603050405020304"/>
                  <a:ea typeface="等线" panose="02010600030101010101" charset="-122"/>
                </a:rPr>
                <a:t>特征重要性</a:t>
              </a:r>
              <a:endParaRPr lang="zh-CN" altLang="en-US" b="1">
                <a:solidFill>
                  <a:srgbClr val="660874"/>
                </a:solidFill>
                <a:latin typeface="Times New Roman" panose="02020603050405020304"/>
                <a:ea typeface="等线" panose="02010600030101010101" charset="-122"/>
              </a:endParaRPr>
            </a:p>
          </p:txBody>
        </p:sp>
        <p:sp>
          <p:nvSpPr>
            <p:cNvPr id="11" name="文本框 10"/>
            <p:cNvSpPr txBox="1"/>
            <p:nvPr/>
          </p:nvSpPr>
          <p:spPr>
            <a:xfrm>
              <a:off x="10178" y="5163"/>
              <a:ext cx="3536" cy="633"/>
            </a:xfrm>
            <a:prstGeom prst="rect">
              <a:avLst/>
            </a:prstGeom>
          </p:spPr>
          <p:txBody>
            <a:bodyPr>
              <a:no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模型评估结果</a:t>
              </a:r>
              <a:endParaRPr lang="zh-CN" altLang="en-US" b="1">
                <a:solidFill>
                  <a:srgbClr val="660874"/>
                </a:solidFill>
                <a:latin typeface="Times New Roman" panose="02020603050405020304"/>
                <a:ea typeface="等线" panose="02010600030101010101" charset="-122"/>
              </a:endParaRPr>
            </a:p>
          </p:txBody>
        </p:sp>
      </p:grpSp>
      <p:graphicFrame>
        <p:nvGraphicFramePr>
          <p:cNvPr id="2" name="表格 1"/>
          <p:cNvGraphicFramePr/>
          <p:nvPr>
            <p:custDataLst>
              <p:tags r:id="rId8"/>
            </p:custDataLst>
          </p:nvPr>
        </p:nvGraphicFramePr>
        <p:xfrm>
          <a:off x="223520" y="1466215"/>
          <a:ext cx="5081270" cy="4735830"/>
        </p:xfrm>
        <a:graphic>
          <a:graphicData uri="http://schemas.openxmlformats.org/drawingml/2006/table">
            <a:tbl>
              <a:tblPr/>
              <a:tblGrid>
                <a:gridCol w="2540635"/>
                <a:gridCol w="2540635"/>
              </a:tblGrid>
              <a:tr h="430530">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参数名</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参数值</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训练用时</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FF0000"/>
                          </a:solidFill>
                          <a:latin typeface="微软雅黑" panose="020B0503020204020204" charset="-122"/>
                          <a:ea typeface="微软雅黑" panose="020B0503020204020204" charset="-122"/>
                        </a:rPr>
                        <a:t>5.811s</a:t>
                      </a:r>
                      <a:endParaRPr lang="en-US" sz="1400" b="1">
                        <a:solidFill>
                          <a:srgbClr val="FF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数据切分</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数据洗牌</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交叉验证</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迭代次数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学习率</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en-US" sz="1400">
                          <a:latin typeface="微软雅黑" panose="020B0503020204020204" charset="-122"/>
                          <a:ea typeface="微软雅黑" panose="020B0503020204020204" charset="-122"/>
                          <a:cs typeface="微软雅黑" panose="020B0503020204020204" charset="-122"/>
                        </a:rPr>
                        <a:t>L2</a:t>
                      </a:r>
                      <a:r>
                        <a:rPr lang="zh-CN" altLang="en-US" sz="1400">
                          <a:latin typeface="微软雅黑" panose="020B0503020204020204" charset="-122"/>
                          <a:ea typeface="微软雅黑" panose="020B0503020204020204" charset="-122"/>
                          <a:cs typeface="微软雅黑" panose="020B0503020204020204" charset="-122"/>
                        </a:rPr>
                        <a:t>正则项</a:t>
                      </a:r>
                      <a:endParaRPr lang="en-US" sz="1400">
                        <a:latin typeface="微软雅黑" panose="020B0503020204020204" charset="-122"/>
                        <a:ea typeface="微软雅黑" panose="020B0503020204020204" charset="-122"/>
                        <a:cs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树的最大深度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过拟合检测阈值</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30530">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达成优化以后继续迭代的次数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graphicFrame>
        <p:nvGraphicFramePr>
          <p:cNvPr id="5" name="表格 4"/>
          <p:cNvGraphicFramePr/>
          <p:nvPr>
            <p:custDataLst>
              <p:tags r:id="rId9"/>
            </p:custDataLst>
          </p:nvPr>
        </p:nvGraphicFramePr>
        <p:xfrm>
          <a:off x="6910705" y="3680460"/>
          <a:ext cx="5181600" cy="1827530"/>
        </p:xfrm>
        <a:graphic>
          <a:graphicData uri="http://schemas.openxmlformats.org/drawingml/2006/table">
            <a:tbl>
              <a:tblPr/>
              <a:tblGrid>
                <a:gridCol w="863600"/>
                <a:gridCol w="863600"/>
                <a:gridCol w="863600"/>
                <a:gridCol w="863600"/>
                <a:gridCol w="863600"/>
                <a:gridCol w="863600"/>
              </a:tblGrid>
              <a:tr h="652780">
                <a:tc>
                  <a:txBody>
                    <a:bodyPr/>
                    <a:p>
                      <a:pPr marL="0" indent="0" algn="ctr">
                        <a:spcBef>
                          <a:spcPct val="0"/>
                        </a:spcBef>
                        <a:spcAft>
                          <a:spcPct val="0"/>
                        </a:spcAft>
                      </a:pPr>
                      <a:r>
                        <a:rPr lang="en-US" sz="1400" b="1">
                          <a:latin typeface="微软雅黑" panose="020B0503020204020204" charset="-122"/>
                          <a:ea typeface="微软雅黑" panose="020B0503020204020204" charset="-122"/>
                        </a:rPr>
                        <a:t> </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RMSE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MAPE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R²</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58737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训练集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2193.007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46.83</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30.137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1062.103</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0.96</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8737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测试集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2790.356</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52.824</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33.262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68.914</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0.948</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sp>
        <p:nvSpPr>
          <p:cNvPr id="7" name="文本框 6"/>
          <p:cNvSpPr txBox="1"/>
          <p:nvPr/>
        </p:nvSpPr>
        <p:spPr>
          <a:xfrm>
            <a:off x="223520" y="6302375"/>
            <a:ext cx="11724005" cy="460375"/>
          </a:xfrm>
          <a:prstGeom prst="rect">
            <a:avLst/>
          </a:prstGeom>
        </p:spPr>
        <p:txBody>
          <a:bodyPr wrap="square">
            <a:spAutoFit/>
          </a:bodyPr>
          <a:p>
            <a:pPr defTabSz="266700"/>
            <a:r>
              <a:rPr lang="en-US" sz="1200">
                <a:solidFill>
                  <a:srgbClr val="000000"/>
                </a:solidFill>
                <a:latin typeface="Times New Roman" panose="02020603050405020304"/>
                <a:ea typeface="等线" panose="02010600030101010101" charset="-122"/>
              </a:rPr>
              <a:t>[1] Scientific Platform Serving for Statistics Professional 2021. SPSSPRO. (Version 1.0.11)[Online Application Software]. Retrieved from https://www.spsspro.com.</a:t>
            </a:r>
            <a:endParaRPr lang="en-US" sz="1200">
              <a:solidFill>
                <a:srgbClr val="000000"/>
              </a:solidFill>
              <a:latin typeface="Times New Roman" panose="02020603050405020304"/>
              <a:ea typeface="等线" panose="02010600030101010101" charset="-122"/>
            </a:endParaRPr>
          </a:p>
          <a:p>
            <a:pPr defTabSz="266700"/>
            <a:r>
              <a:rPr lang="en-US" sz="1200">
                <a:solidFill>
                  <a:srgbClr val="000000"/>
                </a:solidFill>
                <a:latin typeface="Times New Roman" panose="02020603050405020304"/>
                <a:ea typeface="等线" panose="02010600030101010101" charset="-122"/>
              </a:rPr>
              <a:t>[2] Dorogush A V , Ershov V , Gulin A . CatBoost: gradient boosting with categorical features support[J]. 2018.</a:t>
            </a:r>
            <a:endParaRPr lang="en-US" altLang="zh-CN" sz="1200">
              <a:solidFill>
                <a:srgbClr val="000000"/>
              </a:solidFill>
              <a:latin typeface="Times New Roman" panose="02020603050405020304"/>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lightgbm</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233680" y="932180"/>
            <a:ext cx="11450320" cy="810260"/>
          </a:xfrm>
          <a:prstGeom prst="rect">
            <a:avLst/>
          </a:prstGeom>
        </p:spPr>
        <p:txBody>
          <a:bodyPr wrap="square">
            <a:spAutoFit/>
          </a:bodyPr>
          <a:p>
            <a:pPr marL="0" indent="0">
              <a:lnSpc>
                <a:spcPct val="130000"/>
              </a:lnSpc>
              <a:spcBef>
                <a:spcPts val="0"/>
              </a:spcBef>
              <a:spcAft>
                <a:spcPts val="0"/>
              </a:spcAft>
            </a:pPr>
            <a:r>
              <a:rPr lang="en-US" altLang="zh-CN" b="1" i="0">
                <a:solidFill>
                  <a:srgbClr val="660874"/>
                </a:solidFill>
                <a:latin typeface="微软雅黑" panose="020B0503020204020204" charset="-122"/>
                <a:ea typeface="微软雅黑" panose="020B0503020204020204" charset="-122"/>
                <a:cs typeface="微软雅黑" panose="020B0503020204020204" charset="-122"/>
              </a:rPr>
              <a:t>LightGBM</a:t>
            </a:r>
            <a:r>
              <a:rPr lang="zh-CN" altLang="en-US" b="0" i="0">
                <a:solidFill>
                  <a:schemeClr val="tx1"/>
                </a:solidFill>
                <a:latin typeface="微软雅黑" panose="020B0503020204020204" charset="-122"/>
                <a:ea typeface="微软雅黑" panose="020B0503020204020204" charset="-122"/>
                <a:cs typeface="微软雅黑" panose="020B0503020204020204" charset="-122"/>
              </a:rPr>
              <a:t>（</a:t>
            </a:r>
            <a:r>
              <a:rPr lang="en-US" altLang="zh-CN" b="0" i="0">
                <a:solidFill>
                  <a:schemeClr val="tx1"/>
                </a:solidFill>
                <a:latin typeface="微软雅黑" panose="020B0503020204020204" charset="-122"/>
                <a:ea typeface="微软雅黑" panose="020B0503020204020204" charset="-122"/>
                <a:cs typeface="微软雅黑" panose="020B0503020204020204" charset="-122"/>
              </a:rPr>
              <a:t>Light </a:t>
            </a:r>
            <a:r>
              <a:rPr lang="en-US" altLang="zh-CN" b="0" i="0">
                <a:solidFill>
                  <a:schemeClr val="tx1"/>
                </a:solidFill>
                <a:latin typeface="微软雅黑" panose="020B0503020204020204" charset="-122"/>
                <a:ea typeface="微软雅黑" panose="020B0503020204020204" charset="-122"/>
                <a:cs typeface="微软雅黑" panose="020B0503020204020204" charset="-122"/>
              </a:rPr>
              <a:t>Gradient Boosting Machine</a:t>
            </a:r>
            <a:r>
              <a:rPr lang="zh-CN" altLang="en-US" b="0" i="0">
                <a:solidFill>
                  <a:schemeClr val="tx1"/>
                </a:solidFill>
                <a:latin typeface="微软雅黑" panose="020B0503020204020204" charset="-122"/>
                <a:ea typeface="微软雅黑" panose="020B0503020204020204" charset="-122"/>
                <a:cs typeface="微软雅黑" panose="020B0503020204020204" charset="-122"/>
              </a:rPr>
              <a:t>）是一个实现</a:t>
            </a:r>
            <a:r>
              <a:rPr lang="en-US" altLang="zh-CN" b="0" i="0">
                <a:solidFill>
                  <a:schemeClr val="tx1"/>
                </a:solidFill>
                <a:latin typeface="微软雅黑" panose="020B0503020204020204" charset="-122"/>
                <a:ea typeface="微软雅黑" panose="020B0503020204020204" charset="-122"/>
                <a:cs typeface="微软雅黑" panose="020B0503020204020204" charset="-122"/>
              </a:rPr>
              <a:t>GBDT</a:t>
            </a:r>
            <a:r>
              <a:rPr lang="zh-CN" altLang="en-US" b="0" i="0">
                <a:solidFill>
                  <a:schemeClr val="tx1"/>
                </a:solidFill>
                <a:latin typeface="微软雅黑" panose="020B0503020204020204" charset="-122"/>
                <a:ea typeface="微软雅黑" panose="020B0503020204020204" charset="-122"/>
                <a:cs typeface="微软雅黑" panose="020B0503020204020204" charset="-122"/>
              </a:rPr>
              <a:t>算法的框架，支持高效率的并行训练，并且具有更快的训练速度、更低的内存消耗、更好的准确率、支持分布式可以快速处理海量数据等优点。</a:t>
            </a:r>
            <a:endParaRPr lang="zh-CN" altLang="en-US" b="0" i="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477520" y="4768850"/>
            <a:ext cx="7096125" cy="1889760"/>
          </a:xfrm>
          <a:prstGeom prst="rect">
            <a:avLst/>
          </a:prstGeom>
        </p:spPr>
        <p:txBody>
          <a:bodyPr wrap="square">
            <a:spAutoFit/>
          </a:bodyPr>
          <a:p>
            <a:pPr indent="0" fontAlgn="auto">
              <a:lnSpc>
                <a:spcPct val="130000"/>
              </a:lnSpc>
              <a:spcBef>
                <a:spcPct val="0"/>
              </a:spcBef>
              <a:spcAft>
                <a:spcPts val="0"/>
              </a:spcAft>
            </a:pPr>
            <a:r>
              <a:rPr lang="en-US" altLang="zh-CN" b="0" i="0">
                <a:solidFill>
                  <a:schemeClr val="tx1"/>
                </a:solidFill>
                <a:latin typeface="微软雅黑" panose="020B0503020204020204" charset="-122"/>
                <a:ea typeface="微软雅黑" panose="020B0503020204020204" charset="-122"/>
                <a:cs typeface="微软雅黑" panose="020B0503020204020204" charset="-122"/>
              </a:rPr>
              <a:t>lightGBM</a:t>
            </a:r>
            <a:r>
              <a:rPr lang="zh-CN" altLang="en-US" b="0" i="0">
                <a:solidFill>
                  <a:schemeClr val="tx1"/>
                </a:solidFill>
                <a:latin typeface="微软雅黑" panose="020B0503020204020204" charset="-122"/>
                <a:ea typeface="微软雅黑" panose="020B0503020204020204" charset="-122"/>
                <a:cs typeface="微软雅黑" panose="020B0503020204020204" charset="-122"/>
              </a:rPr>
              <a:t>在传统的</a:t>
            </a:r>
            <a:r>
              <a:rPr lang="en-US" altLang="zh-CN" b="0" i="0">
                <a:solidFill>
                  <a:schemeClr val="tx1"/>
                </a:solidFill>
                <a:latin typeface="微软雅黑" panose="020B0503020204020204" charset="-122"/>
                <a:ea typeface="微软雅黑" panose="020B0503020204020204" charset="-122"/>
                <a:cs typeface="微软雅黑" panose="020B0503020204020204" charset="-122"/>
              </a:rPr>
              <a:t>GBDT</a:t>
            </a:r>
            <a:r>
              <a:rPr lang="zh-CN" altLang="en-US" b="0" i="0">
                <a:solidFill>
                  <a:schemeClr val="tx1"/>
                </a:solidFill>
                <a:latin typeface="微软雅黑" panose="020B0503020204020204" charset="-122"/>
                <a:ea typeface="微软雅黑" panose="020B0503020204020204" charset="-122"/>
                <a:cs typeface="微软雅黑" panose="020B0503020204020204" charset="-122"/>
              </a:rPr>
              <a:t>算法上进行了如下优化：</a:t>
            </a:r>
            <a:endParaRPr lang="zh-CN" altLang="en-US"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ct val="130000"/>
              </a:lnSpc>
              <a:spcBef>
                <a:spcPct val="0"/>
              </a:spcBef>
              <a:spcAft>
                <a:spcPts val="0"/>
              </a:spcAft>
              <a:buFont typeface="Arial" panose="020B0604020202020204"/>
              <a:buChar char="•"/>
            </a:pPr>
            <a:r>
              <a:rPr lang="zh-CN" altLang="en-US" b="0" i="0">
                <a:solidFill>
                  <a:schemeClr val="tx1"/>
                </a:solidFill>
                <a:latin typeface="微软雅黑" panose="020B0503020204020204" charset="-122"/>
                <a:ea typeface="微软雅黑" panose="020B0503020204020204" charset="-122"/>
                <a:cs typeface="微软雅黑" panose="020B0503020204020204" charset="-122"/>
              </a:rPr>
              <a:t>基于</a:t>
            </a:r>
            <a:r>
              <a:rPr lang="en-US" altLang="zh-CN" b="0" i="0">
                <a:solidFill>
                  <a:schemeClr val="tx1"/>
                </a:solidFill>
                <a:latin typeface="微软雅黑" panose="020B0503020204020204" charset="-122"/>
                <a:ea typeface="微软雅黑" panose="020B0503020204020204" charset="-122"/>
                <a:cs typeface="微软雅黑" panose="020B0503020204020204" charset="-122"/>
              </a:rPr>
              <a:t>Histogram</a:t>
            </a:r>
            <a:r>
              <a:rPr lang="zh-CN" altLang="en-US" b="0" i="0">
                <a:solidFill>
                  <a:schemeClr val="tx1"/>
                </a:solidFill>
                <a:latin typeface="微软雅黑" panose="020B0503020204020204" charset="-122"/>
                <a:ea typeface="微软雅黑" panose="020B0503020204020204" charset="-122"/>
                <a:cs typeface="微软雅黑" panose="020B0503020204020204" charset="-122"/>
              </a:rPr>
              <a:t>的决策树算法</a:t>
            </a:r>
            <a:endParaRPr lang="zh-CN" altLang="en-US"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ct val="130000"/>
              </a:lnSpc>
              <a:spcBef>
                <a:spcPct val="0"/>
              </a:spcBef>
              <a:spcAft>
                <a:spcPts val="0"/>
              </a:spcAft>
              <a:buFont typeface="Arial" panose="020B0604020202020204"/>
              <a:buChar char="•"/>
            </a:pPr>
            <a:r>
              <a:rPr lang="zh-CN" altLang="en-US" b="0" i="0">
                <a:solidFill>
                  <a:schemeClr val="tx1"/>
                </a:solidFill>
                <a:latin typeface="微软雅黑" panose="020B0503020204020204" charset="-122"/>
                <a:ea typeface="微软雅黑" panose="020B0503020204020204" charset="-122"/>
                <a:cs typeface="微软雅黑" panose="020B0503020204020204" charset="-122"/>
              </a:rPr>
              <a:t>单边梯度采样 </a:t>
            </a:r>
            <a:r>
              <a:rPr lang="en-US" altLang="zh-CN" b="0" i="0">
                <a:solidFill>
                  <a:schemeClr val="tx1"/>
                </a:solidFill>
                <a:latin typeface="微软雅黑" panose="020B0503020204020204" charset="-122"/>
                <a:ea typeface="微软雅黑" panose="020B0503020204020204" charset="-122"/>
                <a:cs typeface="微软雅黑" panose="020B0503020204020204" charset="-122"/>
              </a:rPr>
              <a:t>Gradient-based One-Side Sampling(GOSS)</a:t>
            </a:r>
            <a:endParaRPr lang="zh-CN" altLang="en-US"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ct val="130000"/>
              </a:lnSpc>
              <a:spcBef>
                <a:spcPct val="0"/>
              </a:spcBef>
              <a:spcAft>
                <a:spcPts val="0"/>
              </a:spcAft>
              <a:buFont typeface="Arial" panose="020B0604020202020204"/>
              <a:buChar char="•"/>
            </a:pPr>
            <a:r>
              <a:rPr lang="zh-CN" altLang="en-US" b="0" i="0">
                <a:solidFill>
                  <a:schemeClr val="tx1"/>
                </a:solidFill>
                <a:latin typeface="微软雅黑" panose="020B0503020204020204" charset="-122"/>
                <a:ea typeface="微软雅黑" panose="020B0503020204020204" charset="-122"/>
                <a:cs typeface="微软雅黑" panose="020B0503020204020204" charset="-122"/>
              </a:rPr>
              <a:t>互斥特征捆绑 </a:t>
            </a:r>
            <a:r>
              <a:rPr lang="en-US" altLang="zh-CN" b="0" i="0">
                <a:solidFill>
                  <a:schemeClr val="tx1"/>
                </a:solidFill>
                <a:latin typeface="微软雅黑" panose="020B0503020204020204" charset="-122"/>
                <a:ea typeface="微软雅黑" panose="020B0503020204020204" charset="-122"/>
                <a:cs typeface="微软雅黑" panose="020B0503020204020204" charset="-122"/>
              </a:rPr>
              <a:t>Exclusive Feature Bundling(EFB)</a:t>
            </a:r>
            <a:endParaRPr lang="en-US" altLang="zh-CN"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ct val="130000"/>
              </a:lnSpc>
              <a:spcBef>
                <a:spcPct val="0"/>
              </a:spcBef>
              <a:spcAft>
                <a:spcPts val="0"/>
              </a:spcAft>
              <a:buFont typeface="Arial" panose="020B0604020202020204"/>
              <a:buChar char="•"/>
            </a:pPr>
            <a:r>
              <a:rPr lang="zh-CN" altLang="en-US" b="0" i="0">
                <a:solidFill>
                  <a:schemeClr val="tx1"/>
                </a:solidFill>
                <a:latin typeface="微软雅黑" panose="020B0503020204020204" charset="-122"/>
                <a:ea typeface="微软雅黑" panose="020B0503020204020204" charset="-122"/>
                <a:cs typeface="微软雅黑" panose="020B0503020204020204" charset="-122"/>
              </a:rPr>
              <a:t>带深度限制的</a:t>
            </a:r>
            <a:r>
              <a:rPr lang="en-US" altLang="zh-CN" b="0" i="0">
                <a:solidFill>
                  <a:schemeClr val="tx1"/>
                </a:solidFill>
                <a:latin typeface="微软雅黑" panose="020B0503020204020204" charset="-122"/>
                <a:ea typeface="微软雅黑" panose="020B0503020204020204" charset="-122"/>
                <a:cs typeface="微软雅黑" panose="020B0503020204020204" charset="-122"/>
              </a:rPr>
              <a:t>Leaf-wise</a:t>
            </a:r>
            <a:r>
              <a:rPr lang="zh-CN" altLang="en-US" b="0" i="0">
                <a:solidFill>
                  <a:schemeClr val="tx1"/>
                </a:solidFill>
                <a:latin typeface="微软雅黑" panose="020B0503020204020204" charset="-122"/>
                <a:ea typeface="微软雅黑" panose="020B0503020204020204" charset="-122"/>
                <a:cs typeface="微软雅黑" panose="020B0503020204020204" charset="-122"/>
              </a:rPr>
              <a:t>的叶子生长策略</a:t>
            </a:r>
            <a:endParaRPr lang="zh-CN" altLang="en-US" b="0" i="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7"/>
          <a:stretch>
            <a:fillRect/>
          </a:stretch>
        </p:blipFill>
        <p:spPr>
          <a:xfrm>
            <a:off x="374015" y="1824990"/>
            <a:ext cx="4891405" cy="2872105"/>
          </a:xfrm>
          <a:prstGeom prst="rect">
            <a:avLst/>
          </a:prstGeom>
        </p:spPr>
      </p:pic>
      <p:pic>
        <p:nvPicPr>
          <p:cNvPr id="5" name="图片 4"/>
          <p:cNvPicPr>
            <a:picLocks noChangeAspect="1"/>
          </p:cNvPicPr>
          <p:nvPr/>
        </p:nvPicPr>
        <p:blipFill>
          <a:blip r:embed="rId8"/>
          <a:stretch>
            <a:fillRect/>
          </a:stretch>
        </p:blipFill>
        <p:spPr>
          <a:xfrm>
            <a:off x="5367655" y="1825625"/>
            <a:ext cx="6295390" cy="2860040"/>
          </a:xfrm>
          <a:prstGeom prst="rect">
            <a:avLst/>
          </a:prstGeom>
        </p:spPr>
      </p:pic>
      <p:sp>
        <p:nvSpPr>
          <p:cNvPr id="6" name="文本框 5"/>
          <p:cNvSpPr txBox="1"/>
          <p:nvPr/>
        </p:nvSpPr>
        <p:spPr>
          <a:xfrm>
            <a:off x="7041515" y="5140325"/>
            <a:ext cx="6096000" cy="1170305"/>
          </a:xfrm>
          <a:prstGeom prst="rect">
            <a:avLst/>
          </a:prstGeom>
          <a:noFill/>
        </p:spPr>
        <p:txBody>
          <a:bodyPr wrap="square" rtlCol="0" anchor="t">
            <a:spAutoFit/>
          </a:bodyPr>
          <a:p>
            <a:pPr indent="0" fontAlgn="auto">
              <a:lnSpc>
                <a:spcPct val="130000"/>
              </a:lnSpc>
              <a:spcBef>
                <a:spcPct val="0"/>
              </a:spcBef>
              <a:spcAft>
                <a:spcPts val="0"/>
              </a:spcAft>
              <a:buFont typeface="Arial" panose="020B0604020202020204"/>
              <a:buChar char="•"/>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直接支持类别特征</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(Categorical Feature)</a:t>
            </a:r>
            <a:endParaRPr lang="en-US" altLang="zh-CN"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ct val="130000"/>
              </a:lnSpc>
              <a:spcBef>
                <a:spcPct val="0"/>
              </a:spcBef>
              <a:spcAft>
                <a:spcPts val="0"/>
              </a:spcAft>
              <a:buFont typeface="Arial" panose="020B0604020202020204"/>
              <a:buChar char="•"/>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支持高效并行</a:t>
            </a:r>
            <a:endParaRPr lang="zh-CN" altLang="en-US"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ct val="130000"/>
              </a:lnSpc>
              <a:spcBef>
                <a:spcPct val="0"/>
              </a:spcBef>
              <a:spcAft>
                <a:spcPts val="0"/>
              </a:spcAft>
              <a:buFont typeface="Arial" panose="020B0604020202020204"/>
              <a:buChar char="•"/>
            </a:pP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Cache</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命中率优化</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en-US" altLang="zh-CN"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lightgbm</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回归</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 name="图片 3"/>
          <p:cNvPicPr>
            <a:picLocks noChangeAspect="1"/>
          </p:cNvPicPr>
          <p:nvPr/>
        </p:nvPicPr>
        <p:blipFill>
          <a:blip r:embed="rId6"/>
          <a:stretch>
            <a:fillRect/>
          </a:stretch>
        </p:blipFill>
        <p:spPr>
          <a:xfrm>
            <a:off x="5431790" y="1466215"/>
            <a:ext cx="6443980" cy="4588510"/>
          </a:xfrm>
          <a:prstGeom prst="rect">
            <a:avLst/>
          </a:prstGeom>
        </p:spPr>
      </p:pic>
      <p:pic>
        <p:nvPicPr>
          <p:cNvPr id="46" name="图片 45" descr="建筑的摆设布局&#10;&#10;描述已自动生成"/>
          <p:cNvPicPr>
            <a:picLocks noChangeAspect="1"/>
          </p:cNvPicPr>
          <p:nvPr/>
        </p:nvPicPr>
        <p:blipFill rotWithShape="1">
          <a:blip r:embed="rId7"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pSp>
        <p:nvGrpSpPr>
          <p:cNvPr id="9" name="组合 8"/>
          <p:cNvGrpSpPr/>
          <p:nvPr/>
        </p:nvGrpSpPr>
        <p:grpSpPr>
          <a:xfrm>
            <a:off x="-308610" y="1097915"/>
            <a:ext cx="10819130" cy="2620645"/>
            <a:chOff x="-486" y="1729"/>
            <a:chExt cx="17038" cy="4127"/>
          </a:xfrm>
        </p:grpSpPr>
        <p:sp>
          <p:nvSpPr>
            <p:cNvPr id="3" name="文本框 2"/>
            <p:cNvSpPr txBox="1"/>
            <p:nvPr/>
          </p:nvSpPr>
          <p:spPr>
            <a:xfrm>
              <a:off x="-486" y="1735"/>
              <a:ext cx="7757" cy="580"/>
            </a:xfrm>
            <a:prstGeom prst="rect">
              <a:avLst/>
            </a:prstGeom>
          </p:spPr>
          <p:txBody>
            <a:bodyPr wrap="square">
              <a:sp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模型参数</a:t>
              </a:r>
              <a:endParaRPr lang="zh-CN" altLang="en-US" b="1">
                <a:solidFill>
                  <a:srgbClr val="660874"/>
                </a:solidFill>
                <a:latin typeface="Times New Roman" panose="02020603050405020304"/>
                <a:ea typeface="等线" panose="02010600030101010101" charset="-122"/>
              </a:endParaRPr>
            </a:p>
          </p:txBody>
        </p:sp>
        <p:sp>
          <p:nvSpPr>
            <p:cNvPr id="6" name="文本框 5"/>
            <p:cNvSpPr txBox="1"/>
            <p:nvPr/>
          </p:nvSpPr>
          <p:spPr>
            <a:xfrm>
              <a:off x="8552" y="1729"/>
              <a:ext cx="8000" cy="580"/>
            </a:xfrm>
            <a:prstGeom prst="rect">
              <a:avLst/>
            </a:prstGeom>
          </p:spPr>
          <p:txBody>
            <a:bodyPr>
              <a:spAutoFit/>
            </a:bodyPr>
            <a:p>
              <a:pPr defTabSz="266700"/>
              <a:r>
                <a:rPr lang="zh-CN" b="1">
                  <a:solidFill>
                    <a:srgbClr val="660874"/>
                  </a:solidFill>
                  <a:latin typeface="Times New Roman" panose="02020603050405020304"/>
                  <a:ea typeface="等线" panose="02010600030101010101" charset="-122"/>
                </a:rPr>
                <a:t>特征重要性</a:t>
              </a:r>
              <a:endParaRPr lang="zh-CN" altLang="en-US" b="1">
                <a:solidFill>
                  <a:srgbClr val="660874"/>
                </a:solidFill>
                <a:latin typeface="Times New Roman" panose="02020603050405020304"/>
                <a:ea typeface="等线" panose="02010600030101010101" charset="-122"/>
              </a:endParaRPr>
            </a:p>
          </p:txBody>
        </p:sp>
        <p:sp>
          <p:nvSpPr>
            <p:cNvPr id="11" name="文本框 10"/>
            <p:cNvSpPr txBox="1"/>
            <p:nvPr/>
          </p:nvSpPr>
          <p:spPr>
            <a:xfrm>
              <a:off x="12820" y="5223"/>
              <a:ext cx="3536" cy="633"/>
            </a:xfrm>
            <a:prstGeom prst="rect">
              <a:avLst/>
            </a:prstGeom>
          </p:spPr>
          <p:txBody>
            <a:bodyPr>
              <a:noAutofit/>
            </a:bodyPr>
            <a:p>
              <a:pPr marL="457200" indent="0" algn="l" defTabSz="266700">
                <a:spcBef>
                  <a:spcPct val="0"/>
                </a:spcBef>
                <a:spcAft>
                  <a:spcPts val="500"/>
                </a:spcAft>
              </a:pPr>
              <a:r>
                <a:rPr lang="zh-CN" b="1">
                  <a:solidFill>
                    <a:srgbClr val="660874"/>
                  </a:solidFill>
                  <a:latin typeface="Times New Roman" panose="02020603050405020304"/>
                  <a:ea typeface="等线" panose="02010600030101010101" charset="-122"/>
                </a:rPr>
                <a:t>模型评估结果</a:t>
              </a:r>
              <a:endParaRPr lang="zh-CN" altLang="en-US" b="1">
                <a:solidFill>
                  <a:srgbClr val="660874"/>
                </a:solidFill>
                <a:latin typeface="Times New Roman" panose="02020603050405020304"/>
                <a:ea typeface="等线" panose="02010600030101010101" charset="-122"/>
              </a:endParaRPr>
            </a:p>
          </p:txBody>
        </p:sp>
      </p:grpSp>
      <p:graphicFrame>
        <p:nvGraphicFramePr>
          <p:cNvPr id="2" name="表格 1"/>
          <p:cNvGraphicFramePr/>
          <p:nvPr>
            <p:custDataLst>
              <p:tags r:id="rId8"/>
            </p:custDataLst>
          </p:nvPr>
        </p:nvGraphicFramePr>
        <p:xfrm>
          <a:off x="236220" y="1468120"/>
          <a:ext cx="5195570" cy="4724400"/>
        </p:xfrm>
        <a:graphic>
          <a:graphicData uri="http://schemas.openxmlformats.org/drawingml/2006/table">
            <a:tbl>
              <a:tblPr/>
              <a:tblGrid>
                <a:gridCol w="2597785"/>
                <a:gridCol w="2597785"/>
              </a:tblGrid>
              <a:tr h="29527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参数名</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参数值</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训练用时</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FF0000"/>
                          </a:solidFill>
                          <a:latin typeface="微软雅黑" panose="020B0503020204020204" charset="-122"/>
                          <a:ea typeface="微软雅黑" panose="020B0503020204020204" charset="-122"/>
                        </a:rPr>
                        <a:t>1.148s</a:t>
                      </a:r>
                      <a:endParaRPr lang="en-US" sz="1400" b="1">
                        <a:solidFill>
                          <a:srgbClr val="FF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数据切分</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数据洗牌</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交叉验证</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基学习器</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gbdt</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基学习器数量</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学习率</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en-US" sz="1400">
                          <a:latin typeface="微软雅黑" panose="020B0503020204020204" charset="-122"/>
                          <a:ea typeface="微软雅黑" panose="020B0503020204020204" charset="-122"/>
                          <a:cs typeface="微软雅黑" panose="020B0503020204020204" charset="-122"/>
                        </a:rPr>
                        <a:t>L1</a:t>
                      </a:r>
                      <a:r>
                        <a:rPr lang="zh-CN" altLang="en-US" sz="1400">
                          <a:latin typeface="微软雅黑" panose="020B0503020204020204" charset="-122"/>
                          <a:ea typeface="微软雅黑" panose="020B0503020204020204" charset="-122"/>
                          <a:cs typeface="微软雅黑" panose="020B0503020204020204" charset="-122"/>
                        </a:rPr>
                        <a:t>正则项</a:t>
                      </a:r>
                      <a:endParaRPr lang="en-US" sz="1400">
                        <a:latin typeface="微软雅黑" panose="020B0503020204020204" charset="-122"/>
                        <a:ea typeface="微软雅黑" panose="020B0503020204020204" charset="-122"/>
                        <a:cs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en-US" sz="1400">
                          <a:latin typeface="微软雅黑" panose="020B0503020204020204" charset="-122"/>
                          <a:ea typeface="微软雅黑" panose="020B0503020204020204" charset="-122"/>
                          <a:cs typeface="微软雅黑" panose="020B0503020204020204" charset="-122"/>
                        </a:rPr>
                        <a:t>L2</a:t>
                      </a:r>
                      <a:r>
                        <a:rPr lang="zh-CN" altLang="en-US" sz="1400">
                          <a:latin typeface="微软雅黑" panose="020B0503020204020204" charset="-122"/>
                          <a:ea typeface="微软雅黑" panose="020B0503020204020204" charset="-122"/>
                          <a:cs typeface="微软雅黑" panose="020B0503020204020204" charset="-122"/>
                        </a:rPr>
                        <a:t>正则项</a:t>
                      </a:r>
                      <a:endParaRPr lang="en-US" sz="1400">
                        <a:latin typeface="微软雅黑" panose="020B0503020204020204" charset="-122"/>
                        <a:ea typeface="微软雅黑" panose="020B0503020204020204" charset="-122"/>
                        <a:cs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样本征采样率</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树特征采样率</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节点分裂阈值</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叶子节点中样本的最小权重</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树的最大深度</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95275">
                <a:tc>
                  <a:txBody>
                    <a:bodyPr/>
                    <a:p>
                      <a:pPr marL="0" indent="0" algn="ctr">
                        <a:spcBef>
                          <a:spcPct val="0"/>
                        </a:spcBef>
                        <a:spcAft>
                          <a:spcPct val="0"/>
                        </a:spcAft>
                      </a:pPr>
                      <a:r>
                        <a:rPr lang="zh-CN" altLang="en-US" sz="1400">
                          <a:latin typeface="微软雅黑" panose="020B0503020204020204" charset="-122"/>
                          <a:ea typeface="微软雅黑" panose="020B0503020204020204" charset="-122"/>
                        </a:rPr>
                        <a:t>叶子节点最小样本数</a:t>
                      </a:r>
                      <a:endParaRPr lang="zh-CN" alt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10</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graphicFrame>
        <p:nvGraphicFramePr>
          <p:cNvPr id="5" name="表格 4"/>
          <p:cNvGraphicFramePr/>
          <p:nvPr>
            <p:custDataLst>
              <p:tags r:id="rId9"/>
            </p:custDataLst>
          </p:nvPr>
        </p:nvGraphicFramePr>
        <p:xfrm>
          <a:off x="7483475" y="3865880"/>
          <a:ext cx="4632960" cy="1594485"/>
        </p:xfrm>
        <a:graphic>
          <a:graphicData uri="http://schemas.openxmlformats.org/drawingml/2006/table">
            <a:tbl>
              <a:tblPr/>
              <a:tblGrid>
                <a:gridCol w="772160"/>
                <a:gridCol w="772160"/>
                <a:gridCol w="772160"/>
                <a:gridCol w="772160"/>
                <a:gridCol w="772160"/>
                <a:gridCol w="772160"/>
              </a:tblGrid>
              <a:tr h="569595">
                <a:tc>
                  <a:txBody>
                    <a:bodyPr/>
                    <a:p>
                      <a:pPr marL="0" indent="0" algn="ctr">
                        <a:spcBef>
                          <a:spcPct val="0"/>
                        </a:spcBef>
                        <a:spcAft>
                          <a:spcPct val="0"/>
                        </a:spcAft>
                      </a:pPr>
                      <a:r>
                        <a:rPr lang="en-US" sz="1400" b="1">
                          <a:latin typeface="微软雅黑" panose="020B0503020204020204" charset="-122"/>
                          <a:ea typeface="微软雅黑" panose="020B0503020204020204" charset="-122"/>
                        </a:rPr>
                        <a:t> </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RMSE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latin typeface="微软雅黑" panose="020B0503020204020204" charset="-122"/>
                          <a:ea typeface="微软雅黑" panose="020B0503020204020204" charset="-122"/>
                        </a:rPr>
                        <a:t>MAPE</a:t>
                      </a:r>
                      <a:endParaRPr 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R²</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r h="51244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训练集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2191.132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46.81</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29.979</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97.87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0.96</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1905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12445">
                <a:tc>
                  <a:txBody>
                    <a:bodyPr/>
                    <a:p>
                      <a:pPr marL="0" indent="0" algn="ctr">
                        <a:spcBef>
                          <a:spcPct val="0"/>
                        </a:spcBef>
                        <a:spcAft>
                          <a:spcPct val="0"/>
                        </a:spcAft>
                      </a:pPr>
                      <a:r>
                        <a:rPr lang="zh-CN" altLang="en-US" sz="1400" b="1">
                          <a:latin typeface="微软雅黑" panose="020B0503020204020204" charset="-122"/>
                          <a:ea typeface="微软雅黑" panose="020B0503020204020204" charset="-122"/>
                        </a:rPr>
                        <a:t>测试集</a:t>
                      </a:r>
                      <a:endParaRPr lang="zh-CN" altLang="en-US" sz="1400" b="1">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5658.524</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75.223</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38.87</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a:latin typeface="微软雅黑" panose="020B0503020204020204" charset="-122"/>
                          <a:ea typeface="微软雅黑" panose="020B0503020204020204" charset="-122"/>
                        </a:rPr>
                        <a:t>65.342</a:t>
                      </a:r>
                      <a:endParaRPr lang="en-US" sz="1400">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p>
                      <a:pPr marL="0" indent="0" algn="ctr">
                        <a:spcBef>
                          <a:spcPct val="0"/>
                        </a:spcBef>
                        <a:spcAft>
                          <a:spcPct val="0"/>
                        </a:spcAft>
                      </a:pPr>
                      <a:r>
                        <a:rPr lang="en-US" sz="1400" b="1">
                          <a:solidFill>
                            <a:srgbClr val="C00000"/>
                          </a:solidFill>
                          <a:latin typeface="微软雅黑" panose="020B0503020204020204" charset="-122"/>
                          <a:ea typeface="微软雅黑" panose="020B0503020204020204" charset="-122"/>
                        </a:rPr>
                        <a:t>0.894</a:t>
                      </a:r>
                      <a:endParaRPr lang="en-US" sz="1400" b="1">
                        <a:solidFill>
                          <a:srgbClr val="C00000"/>
                        </a:solidFill>
                        <a:latin typeface="微软雅黑" panose="020B0503020204020204" charset="-122"/>
                        <a:ea typeface="微软雅黑" panose="020B0503020204020204" charset="-122"/>
                      </a:endParaRPr>
                    </a:p>
                  </a:txBody>
                  <a:tcPr marL="6350" marR="6350" marT="0" marB="0" anchor="ctr" anchorCtr="0">
                    <a:lnL>
                      <a:noFill/>
                    </a:lnL>
                    <a:lnR>
                      <a:noFill/>
                    </a:lnR>
                    <a:lnT w="952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r>
            </a:tbl>
          </a:graphicData>
        </a:graphic>
      </p:graphicFrame>
      <p:sp>
        <p:nvSpPr>
          <p:cNvPr id="7" name="文本框 6"/>
          <p:cNvSpPr txBox="1"/>
          <p:nvPr/>
        </p:nvSpPr>
        <p:spPr>
          <a:xfrm>
            <a:off x="236220" y="6207125"/>
            <a:ext cx="11640185" cy="460375"/>
          </a:xfrm>
          <a:prstGeom prst="rect">
            <a:avLst/>
          </a:prstGeom>
        </p:spPr>
        <p:txBody>
          <a:bodyPr wrap="square">
            <a:spAutoFit/>
          </a:bodyPr>
          <a:p>
            <a:pPr defTabSz="266700"/>
            <a:r>
              <a:rPr lang="en-US" sz="1200">
                <a:solidFill>
                  <a:srgbClr val="000000"/>
                </a:solidFill>
                <a:latin typeface="Times New Roman" panose="02020603050405020304"/>
                <a:ea typeface="等线" panose="02010600030101010101" charset="-122"/>
              </a:rPr>
              <a:t>[1] Scientific Platform Serving for Statistics Professional 2021. SPSSPRO. (Version 1.0.11)[Online Application Software]. Retrieved from https://www.spsspro.com.</a:t>
            </a:r>
            <a:endParaRPr lang="en-US" sz="1200">
              <a:solidFill>
                <a:srgbClr val="000000"/>
              </a:solidFill>
              <a:latin typeface="Times New Roman" panose="02020603050405020304"/>
              <a:ea typeface="等线" panose="02010600030101010101" charset="-122"/>
            </a:endParaRPr>
          </a:p>
          <a:p>
            <a:pPr defTabSz="266700"/>
            <a:r>
              <a:rPr lang="en-US" sz="1200">
                <a:solidFill>
                  <a:srgbClr val="000000"/>
                </a:solidFill>
                <a:latin typeface="Times New Roman" panose="02020603050405020304"/>
                <a:ea typeface="等线" panose="02010600030101010101" charset="-122"/>
              </a:rPr>
              <a:t>[2] Meng Q . LightGBM: A Highly Efficient Gradient Boosting Decision Tree. 2018.</a:t>
            </a:r>
            <a:endParaRPr lang="en-US" altLang="zh-CN" sz="1200">
              <a:solidFill>
                <a:srgbClr val="000000"/>
              </a:solidFill>
              <a:latin typeface="Times New Roman" panose="02020603050405020304"/>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62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graphicFrame>
        <p:nvGraphicFramePr>
          <p:cNvPr id="3" name="表格 2"/>
          <p:cNvGraphicFramePr/>
          <p:nvPr>
            <p:custDataLst>
              <p:tags r:id="rId7"/>
            </p:custDataLst>
          </p:nvPr>
        </p:nvGraphicFramePr>
        <p:xfrm>
          <a:off x="434975" y="1149350"/>
          <a:ext cx="11348720" cy="3909060"/>
        </p:xfrm>
        <a:graphic>
          <a:graphicData uri="http://schemas.openxmlformats.org/drawingml/2006/table">
            <a:tbl>
              <a:tblPr/>
              <a:tblGrid>
                <a:gridCol w="1163320"/>
                <a:gridCol w="1110615"/>
                <a:gridCol w="1111250"/>
                <a:gridCol w="890905"/>
                <a:gridCol w="889635"/>
                <a:gridCol w="890905"/>
                <a:gridCol w="890270"/>
                <a:gridCol w="1353185"/>
                <a:gridCol w="1351915"/>
                <a:gridCol w="848360"/>
                <a:gridCol w="848360"/>
              </a:tblGrid>
              <a:tr h="325755">
                <a:tc rowSpan="2">
                  <a:txBody>
                    <a:bodyPr/>
                    <a:p>
                      <a:pPr algn="ctr" fontAlgn="ctr"/>
                      <a:endParaRPr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gridSpan="2">
                  <a:txBody>
                    <a:bodyPr/>
                    <a:p>
                      <a:pPr algn="ctr" fontAlgn="ctr"/>
                      <a:r>
                        <a:rPr lang="en-US" altLang="zh-CN" sz="1400" b="0" i="0">
                          <a:solidFill>
                            <a:srgbClr val="000000"/>
                          </a:solidFill>
                          <a:latin typeface="Helvetica"/>
                          <a:ea typeface="Helvetica"/>
                        </a:rPr>
                        <a:t>MSE</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hMerge="1">
                  <a:tcPr>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tcPr>
                </a:tc>
                <a:tc gridSpan="2">
                  <a:txBody>
                    <a:bodyPr/>
                    <a:p>
                      <a:pPr algn="ctr" fontAlgn="ctr"/>
                      <a:r>
                        <a:rPr lang="en-US" altLang="zh-CN" sz="1400" b="0" i="0">
                          <a:solidFill>
                            <a:srgbClr val="000000"/>
                          </a:solidFill>
                          <a:latin typeface="Helvetica"/>
                          <a:ea typeface="Helvetica"/>
                        </a:rPr>
                        <a:t>RMSE</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hMerge="1">
                  <a:tcPr>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tcPr>
                </a:tc>
                <a:tc gridSpan="2">
                  <a:txBody>
                    <a:bodyPr/>
                    <a:p>
                      <a:pPr algn="ctr" fontAlgn="ctr"/>
                      <a:r>
                        <a:rPr lang="en-US" altLang="zh-CN" sz="1400" b="0" i="0">
                          <a:solidFill>
                            <a:srgbClr val="000000"/>
                          </a:solidFill>
                          <a:latin typeface="Helvetica"/>
                          <a:ea typeface="Helvetica"/>
                        </a:rPr>
                        <a:t>MAE</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hMerge="1">
                  <a:tcPr>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tcPr>
                </a:tc>
                <a:tc gridSpan="2">
                  <a:txBody>
                    <a:bodyPr/>
                    <a:p>
                      <a:pPr algn="ctr" fontAlgn="ctr"/>
                      <a:r>
                        <a:rPr lang="en-US" altLang="zh-CN" sz="1400" b="0" i="0">
                          <a:solidFill>
                            <a:srgbClr val="000000"/>
                          </a:solidFill>
                          <a:latin typeface="Helvetica"/>
                          <a:ea typeface="Helvetica"/>
                        </a:rPr>
                        <a:t>MAPE</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hMerge="1">
                  <a:tcPr>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tcPr>
                </a:tc>
                <a:tc gridSpan="2">
                  <a:txBody>
                    <a:bodyPr/>
                    <a:p>
                      <a:pPr algn="ctr" fontAlgn="ctr"/>
                      <a:r>
                        <a:rPr lang="en-US" altLang="zh-CN" sz="1400" b="0" i="0">
                          <a:solidFill>
                            <a:srgbClr val="000000"/>
                          </a:solidFill>
                          <a:latin typeface="Helvetica"/>
                          <a:ea typeface="Helvetica"/>
                        </a:rPr>
                        <a:t>R²</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hMerge="1">
                  <a:tcPr>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tcPr>
                </a:tc>
              </a:tr>
              <a:tr h="325755">
                <a:tc vMerge="1">
                  <a:tcPr>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B w="12700" cap="flat" cmpd="sng">
                      <a:solidFill>
                        <a:srgbClr val="D8D8D8"/>
                      </a:solidFill>
                      <a:prstDash val="solid"/>
                      <a:headEnd type="none" w="med" len="med"/>
                      <a:tailEnd type="none" w="med" len="med"/>
                    </a:lnB>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训练集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测试集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训练集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测试集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训练集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测试集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训练集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测试集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训练集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zh-CN" altLang="en-US" sz="1400" b="0" i="0">
                          <a:solidFill>
                            <a:srgbClr val="000000"/>
                          </a:solidFill>
                          <a:latin typeface="宋体" panose="02010600030101010101" pitchFamily="2" charset="-122"/>
                          <a:ea typeface="宋体" panose="02010600030101010101" pitchFamily="2" charset="-122"/>
                        </a:rPr>
                        <a:t>测试集</a:t>
                      </a:r>
                      <a:endParaRPr lang="zh-CN" altLang="en-US" sz="1400" b="0" i="0">
                        <a:solidFill>
                          <a:srgbClr val="000000"/>
                        </a:solidFill>
                        <a:latin typeface="宋体" panose="02010600030101010101" pitchFamily="2" charset="-122"/>
                        <a:ea typeface="宋体" panose="02010600030101010101" pitchFamily="2" charset="-122"/>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r>
              <a:tr h="325755">
                <a:tc>
                  <a:txBody>
                    <a:bodyPr/>
                    <a:p>
                      <a:pPr algn="ctr" fontAlgn="ctr"/>
                      <a:r>
                        <a:rPr lang="zh-CN" altLang="en-US" sz="1400" b="0" i="0">
                          <a:solidFill>
                            <a:srgbClr val="000000"/>
                          </a:solidFill>
                          <a:latin typeface="Helvetica"/>
                          <a:ea typeface="Helvetica"/>
                        </a:rPr>
                        <a:t>线性回归</a:t>
                      </a:r>
                      <a:endParaRPr lang="zh-CN" altLang="en-US"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30158.021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9756E"/>
                    </a:solidFill>
                  </a:tcPr>
                </a:tc>
                <a:tc>
                  <a:txBody>
                    <a:bodyPr/>
                    <a:p>
                      <a:pPr algn="ctr" fontAlgn="ctr"/>
                      <a:r>
                        <a:rPr lang="en-US" altLang="zh-CN" sz="1400" b="0" i="0">
                          <a:solidFill>
                            <a:srgbClr val="000000"/>
                          </a:solidFill>
                          <a:latin typeface="Helvetica"/>
                          <a:ea typeface="Helvetica"/>
                        </a:rPr>
                        <a:t>30121.419</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97A6F"/>
                    </a:solidFill>
                  </a:tcPr>
                </a:tc>
                <a:tc>
                  <a:txBody>
                    <a:bodyPr/>
                    <a:p>
                      <a:pPr algn="ctr" fontAlgn="ctr"/>
                      <a:r>
                        <a:rPr lang="en-US" altLang="zh-CN" sz="1400" b="0" i="0">
                          <a:solidFill>
                            <a:srgbClr val="000000"/>
                          </a:solidFill>
                          <a:latin typeface="Helvetica"/>
                          <a:ea typeface="Helvetica"/>
                        </a:rPr>
                        <a:t>173.661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9716D"/>
                    </a:solidFill>
                  </a:tcPr>
                </a:tc>
                <a:tc>
                  <a:txBody>
                    <a:bodyPr/>
                    <a:p>
                      <a:pPr algn="ctr" fontAlgn="ctr"/>
                      <a:r>
                        <a:rPr lang="en-US" altLang="zh-CN" sz="1400" b="0" i="0">
                          <a:solidFill>
                            <a:srgbClr val="000000"/>
                          </a:solidFill>
                          <a:latin typeface="Helvetica"/>
                          <a:ea typeface="Helvetica"/>
                        </a:rPr>
                        <a:t>173.555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9766E"/>
                    </a:solidFill>
                  </a:tcPr>
                </a:tc>
                <a:tc>
                  <a:txBody>
                    <a:bodyPr/>
                    <a:p>
                      <a:pPr algn="ctr" fontAlgn="ctr"/>
                      <a:r>
                        <a:rPr lang="en-US" altLang="zh-CN" sz="1400" b="0" i="0">
                          <a:solidFill>
                            <a:srgbClr val="000000"/>
                          </a:solidFill>
                          <a:latin typeface="Helvetica"/>
                          <a:ea typeface="Helvetica"/>
                        </a:rPr>
                        <a:t>147.63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96F6D"/>
                    </a:solidFill>
                  </a:tcPr>
                </a:tc>
                <a:tc>
                  <a:txBody>
                    <a:bodyPr/>
                    <a:p>
                      <a:pPr algn="ctr" fontAlgn="ctr"/>
                      <a:r>
                        <a:rPr lang="en-US" altLang="zh-CN" sz="1400" b="0" i="0">
                          <a:solidFill>
                            <a:srgbClr val="000000"/>
                          </a:solidFill>
                          <a:latin typeface="Helvetica"/>
                          <a:ea typeface="Helvetica"/>
                        </a:rPr>
                        <a:t>145.553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9706D"/>
                    </a:solidFill>
                  </a:tcPr>
                </a:tc>
                <a:tc>
                  <a:txBody>
                    <a:bodyPr/>
                    <a:p>
                      <a:pPr algn="ctr" fontAlgn="ctr"/>
                      <a:r>
                        <a:rPr lang="en-US" altLang="zh-CN" sz="1400" b="0" i="0">
                          <a:solidFill>
                            <a:srgbClr val="000000"/>
                          </a:solidFill>
                          <a:latin typeface="Helvetica"/>
                          <a:ea typeface="Helvetica"/>
                        </a:rPr>
                        <a:t>48.436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BED880"/>
                    </a:solidFill>
                  </a:tcPr>
                </a:tc>
                <a:tc>
                  <a:txBody>
                    <a:bodyPr/>
                    <a:p>
                      <a:pPr algn="ctr" fontAlgn="ctr"/>
                      <a:r>
                        <a:rPr lang="en-US" altLang="zh-CN" sz="1400" b="0" i="0">
                          <a:solidFill>
                            <a:srgbClr val="000000"/>
                          </a:solidFill>
                          <a:latin typeface="Helvetica"/>
                          <a:ea typeface="Helvetica"/>
                        </a:rPr>
                        <a:t>47.604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A8D17E"/>
                    </a:solidFill>
                  </a:tcPr>
                </a:tc>
                <a:tc>
                  <a:txBody>
                    <a:bodyPr/>
                    <a:p>
                      <a:pPr algn="ctr" fontAlgn="ctr"/>
                      <a:r>
                        <a:rPr lang="en-US" altLang="zh-CN" sz="1400" b="0" i="0">
                          <a:solidFill>
                            <a:srgbClr val="000000"/>
                          </a:solidFill>
                          <a:latin typeface="Helvetica"/>
                          <a:ea typeface="Helvetica"/>
                        </a:rPr>
                        <a:t>0.445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746D"/>
                    </a:solidFill>
                  </a:tcPr>
                </a:tc>
                <a:tc>
                  <a:txBody>
                    <a:bodyPr/>
                    <a:p>
                      <a:pPr algn="ctr" fontAlgn="ctr"/>
                      <a:r>
                        <a:rPr lang="en-US" altLang="zh-CN" sz="1400" b="0" i="0">
                          <a:solidFill>
                            <a:srgbClr val="000000"/>
                          </a:solidFill>
                          <a:latin typeface="Helvetica"/>
                          <a:ea typeface="Helvetica"/>
                        </a:rPr>
                        <a:t>0.434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796E"/>
                    </a:solidFill>
                  </a:tcPr>
                </a:tc>
              </a:tr>
              <a:tr h="325755">
                <a:tc>
                  <a:txBody>
                    <a:bodyPr/>
                    <a:p>
                      <a:pPr algn="ctr" fontAlgn="ctr"/>
                      <a:r>
                        <a:rPr lang="en-US" altLang="zh-CN" sz="1400" b="0" i="0">
                          <a:solidFill>
                            <a:srgbClr val="000000"/>
                          </a:solidFill>
                          <a:latin typeface="Helvetica"/>
                          <a:ea typeface="Helvetica"/>
                        </a:rPr>
                        <a:t>lightgbm</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2191.132</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D9E081"/>
                    </a:solidFill>
                  </a:tcPr>
                </a:tc>
                <a:tc>
                  <a:txBody>
                    <a:bodyPr/>
                    <a:p>
                      <a:pPr algn="ctr" fontAlgn="ctr"/>
                      <a:r>
                        <a:rPr lang="en-US" altLang="zh-CN" sz="1400" b="0" i="0">
                          <a:solidFill>
                            <a:srgbClr val="000000"/>
                          </a:solidFill>
                          <a:latin typeface="Helvetica"/>
                          <a:ea typeface="Helvetica"/>
                        </a:rPr>
                        <a:t>5658.524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2D980"/>
                    </a:solidFill>
                  </a:tcPr>
                </a:tc>
                <a:tc>
                  <a:txBody>
                    <a:bodyPr/>
                    <a:p>
                      <a:pPr algn="ctr" fontAlgn="ctr"/>
                      <a:r>
                        <a:rPr lang="en-US" altLang="zh-CN" sz="1400" b="0" i="0">
                          <a:solidFill>
                            <a:srgbClr val="000000"/>
                          </a:solidFill>
                          <a:latin typeface="Helvetica"/>
                          <a:ea typeface="Helvetica"/>
                        </a:rPr>
                        <a:t>46.81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EBE582"/>
                    </a:solidFill>
                  </a:tcPr>
                </a:tc>
                <a:tc>
                  <a:txBody>
                    <a:bodyPr/>
                    <a:p>
                      <a:pPr algn="ctr" fontAlgn="ctr"/>
                      <a:r>
                        <a:rPr lang="en-US" altLang="zh-CN" sz="1400" b="0" i="0">
                          <a:solidFill>
                            <a:srgbClr val="000000"/>
                          </a:solidFill>
                          <a:latin typeface="Helvetica"/>
                          <a:ea typeface="Helvetica"/>
                        </a:rPr>
                        <a:t>75.223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BDC81"/>
                    </a:solidFill>
                  </a:tcPr>
                </a:tc>
                <a:tc>
                  <a:txBody>
                    <a:bodyPr/>
                    <a:p>
                      <a:pPr algn="ctr" fontAlgn="ctr"/>
                      <a:r>
                        <a:rPr lang="en-US" altLang="zh-CN" sz="1400" b="0" i="0">
                          <a:solidFill>
                            <a:srgbClr val="000000"/>
                          </a:solidFill>
                          <a:latin typeface="Helvetica"/>
                          <a:ea typeface="Helvetica"/>
                        </a:rPr>
                        <a:t>29.979</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ECE582"/>
                    </a:solidFill>
                  </a:tcPr>
                </a:tc>
                <a:tc>
                  <a:txBody>
                    <a:bodyPr/>
                    <a:p>
                      <a:pPr algn="ctr" fontAlgn="ctr"/>
                      <a:r>
                        <a:rPr lang="en-US" altLang="zh-CN" sz="1400" b="0" i="0">
                          <a:solidFill>
                            <a:srgbClr val="000000"/>
                          </a:solidFill>
                          <a:latin typeface="Helvetica"/>
                          <a:ea typeface="Helvetica"/>
                        </a:rPr>
                        <a:t>38.87</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B4D57F"/>
                    </a:solidFill>
                  </a:tcPr>
                </a:tc>
                <a:tc>
                  <a:txBody>
                    <a:bodyPr/>
                    <a:p>
                      <a:pPr algn="ctr" fontAlgn="ctr"/>
                      <a:r>
                        <a:rPr lang="en-US" altLang="zh-CN" sz="1400" b="0" i="0">
                          <a:solidFill>
                            <a:srgbClr val="000000"/>
                          </a:solidFill>
                          <a:latin typeface="Helvetica"/>
                          <a:ea typeface="Helvetica"/>
                        </a:rPr>
                        <a:t>97.87</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B84"/>
                    </a:solidFill>
                  </a:tcPr>
                </a:tc>
                <a:tc>
                  <a:txBody>
                    <a:bodyPr/>
                    <a:p>
                      <a:pPr algn="ctr" fontAlgn="ctr"/>
                      <a:r>
                        <a:rPr lang="en-US" altLang="zh-CN" sz="1400" b="0" i="0">
                          <a:solidFill>
                            <a:srgbClr val="000000"/>
                          </a:solidFill>
                          <a:latin typeface="Helvetica"/>
                          <a:ea typeface="Helvetica"/>
                        </a:rPr>
                        <a:t>65.342</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7E883"/>
                    </a:solidFill>
                  </a:tcPr>
                </a:tc>
                <a:tc>
                  <a:txBody>
                    <a:bodyPr/>
                    <a:p>
                      <a:pPr algn="ctr" fontAlgn="ctr"/>
                      <a:r>
                        <a:rPr lang="en-US" altLang="zh-CN" sz="1400" b="0" i="0">
                          <a:solidFill>
                            <a:srgbClr val="000000"/>
                          </a:solidFill>
                          <a:latin typeface="Helvetica"/>
                          <a:ea typeface="Helvetica"/>
                        </a:rPr>
                        <a:t>0.96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D9E082"/>
                    </a:solidFill>
                  </a:tcPr>
                </a:tc>
                <a:tc>
                  <a:txBody>
                    <a:bodyPr/>
                    <a:p>
                      <a:pPr algn="ctr" fontAlgn="ctr"/>
                      <a:r>
                        <a:rPr lang="en-US" altLang="zh-CN" sz="1400" b="0" i="0">
                          <a:solidFill>
                            <a:srgbClr val="000000"/>
                          </a:solidFill>
                          <a:latin typeface="Helvetica"/>
                          <a:ea typeface="Helvetica"/>
                        </a:rPr>
                        <a:t>0.894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3DA81"/>
                    </a:solidFill>
                  </a:tcPr>
                </a:tc>
              </a:tr>
              <a:tr h="325755">
                <a:tc>
                  <a:txBody>
                    <a:bodyPr/>
                    <a:p>
                      <a:pPr algn="ctr" fontAlgn="ctr"/>
                      <a:r>
                        <a:rPr lang="en-US" altLang="zh-CN" sz="1400" b="0" i="0">
                          <a:solidFill>
                            <a:srgbClr val="000000"/>
                          </a:solidFill>
                          <a:latin typeface="Helvetica"/>
                          <a:ea typeface="Helvetica"/>
                        </a:rPr>
                        <a:t>xgboost</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1109.188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9ECF7E"/>
                    </a:solidFill>
                  </a:tcPr>
                </a:tc>
                <a:tc>
                  <a:txBody>
                    <a:bodyPr/>
                    <a:p>
                      <a:pPr algn="ctr" fontAlgn="ctr"/>
                      <a:r>
                        <a:rPr lang="en-US" altLang="zh-CN" sz="1400" b="0" i="0">
                          <a:solidFill>
                            <a:srgbClr val="000000"/>
                          </a:solidFill>
                          <a:latin typeface="Helvetica"/>
                          <a:ea typeface="Helvetica"/>
                        </a:rPr>
                        <a:t>7776.531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A84"/>
                    </a:solidFill>
                  </a:tcPr>
                </a:tc>
                <a:tc>
                  <a:txBody>
                    <a:bodyPr/>
                    <a:p>
                      <a:pPr algn="ctr" fontAlgn="ctr"/>
                      <a:r>
                        <a:rPr lang="en-US" altLang="zh-CN" sz="1400" b="0" i="0">
                          <a:solidFill>
                            <a:srgbClr val="000000"/>
                          </a:solidFill>
                          <a:latin typeface="Helvetica"/>
                          <a:ea typeface="Helvetica"/>
                        </a:rPr>
                        <a:t>33.304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3D980"/>
                    </a:solidFill>
                  </a:tcPr>
                </a:tc>
                <a:tc>
                  <a:txBody>
                    <a:bodyPr/>
                    <a:p>
                      <a:pPr algn="ctr" fontAlgn="ctr"/>
                      <a:r>
                        <a:rPr lang="en-US" altLang="zh-CN" sz="1400" b="0" i="0">
                          <a:solidFill>
                            <a:srgbClr val="000000"/>
                          </a:solidFill>
                          <a:latin typeface="Helvetica"/>
                          <a:ea typeface="Helvetica"/>
                        </a:rPr>
                        <a:t>88.185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984"/>
                    </a:solidFill>
                  </a:tcPr>
                </a:tc>
                <a:tc>
                  <a:txBody>
                    <a:bodyPr/>
                    <a:p>
                      <a:pPr algn="ctr" fontAlgn="ctr"/>
                      <a:r>
                        <a:rPr lang="en-US" altLang="zh-CN" sz="1400" b="0" i="0">
                          <a:solidFill>
                            <a:srgbClr val="000000"/>
                          </a:solidFill>
                          <a:latin typeface="Helvetica"/>
                          <a:ea typeface="Helvetica"/>
                        </a:rPr>
                        <a:t>21.926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7DA80"/>
                    </a:solidFill>
                  </a:tcPr>
                </a:tc>
                <a:tc>
                  <a:txBody>
                    <a:bodyPr/>
                    <a:p>
                      <a:pPr algn="ctr" fontAlgn="ctr"/>
                      <a:r>
                        <a:rPr lang="en-US" altLang="zh-CN" sz="1400" b="0" i="0">
                          <a:solidFill>
                            <a:srgbClr val="000000"/>
                          </a:solidFill>
                          <a:latin typeface="Helvetica"/>
                          <a:ea typeface="Helvetica"/>
                        </a:rPr>
                        <a:t>42.029</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E2E282"/>
                    </a:solidFill>
                  </a:tcPr>
                </a:tc>
                <a:tc>
                  <a:txBody>
                    <a:bodyPr/>
                    <a:p>
                      <a:pPr algn="ctr" fontAlgn="ctr"/>
                      <a:r>
                        <a:rPr lang="en-US" altLang="zh-CN" sz="1400" b="0" i="0">
                          <a:solidFill>
                            <a:srgbClr val="000000"/>
                          </a:solidFill>
                          <a:latin typeface="Helvetica"/>
                          <a:ea typeface="Helvetica"/>
                        </a:rPr>
                        <a:t>82.58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B84"/>
                    </a:solidFill>
                  </a:tcPr>
                </a:tc>
                <a:tc>
                  <a:txBody>
                    <a:bodyPr/>
                    <a:p>
                      <a:pPr algn="ctr" fontAlgn="ctr"/>
                      <a:r>
                        <a:rPr lang="en-US" altLang="zh-CN" sz="1400" b="0" i="0">
                          <a:solidFill>
                            <a:srgbClr val="000000"/>
                          </a:solidFill>
                          <a:latin typeface="Helvetica"/>
                          <a:ea typeface="Helvetica"/>
                        </a:rPr>
                        <a:t>1348.165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B84"/>
                    </a:solidFill>
                  </a:tcPr>
                </a:tc>
                <a:tc>
                  <a:txBody>
                    <a:bodyPr/>
                    <a:p>
                      <a:pPr algn="ctr" fontAlgn="ctr"/>
                      <a:r>
                        <a:rPr lang="en-US" altLang="zh-CN" sz="1400" b="0" i="0">
                          <a:solidFill>
                            <a:srgbClr val="000000"/>
                          </a:solidFill>
                          <a:latin typeface="Helvetica"/>
                          <a:ea typeface="Helvetica"/>
                        </a:rPr>
                        <a:t>0.98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9ECF7F"/>
                    </a:solidFill>
                  </a:tcPr>
                </a:tc>
                <a:tc>
                  <a:txBody>
                    <a:bodyPr/>
                    <a:p>
                      <a:pPr algn="ctr" fontAlgn="ctr"/>
                      <a:r>
                        <a:rPr lang="en-US" altLang="zh-CN" sz="1400" b="0" i="0">
                          <a:solidFill>
                            <a:srgbClr val="000000"/>
                          </a:solidFill>
                          <a:latin typeface="Helvetica"/>
                          <a:ea typeface="Helvetica"/>
                        </a:rPr>
                        <a:t>0.854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EE983"/>
                    </a:solidFill>
                  </a:tcPr>
                </a:tc>
              </a:tr>
              <a:tr h="325755">
                <a:tc>
                  <a:txBody>
                    <a:bodyPr/>
                    <a:p>
                      <a:pPr algn="ctr" fontAlgn="ctr"/>
                      <a:r>
                        <a:rPr lang="en-US" altLang="zh-CN" sz="1400" b="0" i="0">
                          <a:solidFill>
                            <a:srgbClr val="000000"/>
                          </a:solidFill>
                          <a:latin typeface="Helvetica"/>
                          <a:ea typeface="Helvetica"/>
                        </a:rPr>
                        <a:t>bp</a:t>
                      </a:r>
                      <a:r>
                        <a:rPr lang="zh-CN" altLang="en-US" sz="1400" b="0" i="0">
                          <a:solidFill>
                            <a:srgbClr val="000000"/>
                          </a:solidFill>
                          <a:latin typeface="Helvetica"/>
                          <a:ea typeface="Helvetica"/>
                        </a:rPr>
                        <a:t>神经网络</a:t>
                      </a:r>
                      <a:endParaRPr lang="zh-CN" altLang="en-US"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32779.032</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c>
                  <a:txBody>
                    <a:bodyPr/>
                    <a:p>
                      <a:pPr algn="ctr" fontAlgn="ctr"/>
                      <a:r>
                        <a:rPr lang="en-US" altLang="zh-CN" sz="1400" b="0" i="0">
                          <a:solidFill>
                            <a:srgbClr val="000000"/>
                          </a:solidFill>
                          <a:latin typeface="Helvetica"/>
                          <a:ea typeface="Helvetica"/>
                        </a:rPr>
                        <a:t>33501.924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c>
                  <a:txBody>
                    <a:bodyPr/>
                    <a:p>
                      <a:pPr algn="ctr" fontAlgn="ctr"/>
                      <a:r>
                        <a:rPr lang="en-US" altLang="zh-CN" sz="1400" b="0" i="0">
                          <a:solidFill>
                            <a:srgbClr val="000000"/>
                          </a:solidFill>
                          <a:latin typeface="Helvetica"/>
                          <a:ea typeface="Helvetica"/>
                        </a:rPr>
                        <a:t>181.05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c>
                  <a:txBody>
                    <a:bodyPr/>
                    <a:p>
                      <a:pPr algn="ctr" fontAlgn="ctr"/>
                      <a:r>
                        <a:rPr lang="en-US" altLang="zh-CN" sz="1400" b="0" i="0">
                          <a:solidFill>
                            <a:srgbClr val="000000"/>
                          </a:solidFill>
                          <a:latin typeface="Helvetica"/>
                          <a:ea typeface="Helvetica"/>
                        </a:rPr>
                        <a:t>183.035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c>
                  <a:txBody>
                    <a:bodyPr/>
                    <a:p>
                      <a:pPr algn="ctr" fontAlgn="ctr"/>
                      <a:r>
                        <a:rPr lang="en-US" altLang="zh-CN" sz="1400" b="0" i="0">
                          <a:solidFill>
                            <a:srgbClr val="000000"/>
                          </a:solidFill>
                          <a:latin typeface="Helvetica"/>
                          <a:ea typeface="Helvetica"/>
                        </a:rPr>
                        <a:t>152.698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c>
                  <a:txBody>
                    <a:bodyPr/>
                    <a:p>
                      <a:pPr algn="ctr" fontAlgn="ctr"/>
                      <a:r>
                        <a:rPr lang="en-US" altLang="zh-CN" sz="1400" b="0" i="0">
                          <a:solidFill>
                            <a:srgbClr val="000000"/>
                          </a:solidFill>
                          <a:latin typeface="Helvetica"/>
                          <a:ea typeface="Helvetica"/>
                        </a:rPr>
                        <a:t>150.931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c>
                  <a:txBody>
                    <a:bodyPr/>
                    <a:p>
                      <a:pPr algn="ctr" fontAlgn="ctr"/>
                      <a:r>
                        <a:rPr lang="en-US" altLang="zh-CN" sz="1400" b="0" i="0">
                          <a:solidFill>
                            <a:srgbClr val="000000"/>
                          </a:solidFill>
                          <a:latin typeface="Helvetica"/>
                          <a:ea typeface="Helvetica"/>
                        </a:rPr>
                        <a:t>49.16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2D980"/>
                    </a:solidFill>
                  </a:tcPr>
                </a:tc>
                <a:tc>
                  <a:txBody>
                    <a:bodyPr/>
                    <a:p>
                      <a:pPr algn="ctr" fontAlgn="ctr"/>
                      <a:r>
                        <a:rPr lang="en-US" altLang="zh-CN" sz="1400" b="0" i="0">
                          <a:solidFill>
                            <a:srgbClr val="000000"/>
                          </a:solidFill>
                          <a:latin typeface="Helvetica"/>
                          <a:ea typeface="Helvetica"/>
                        </a:rPr>
                        <a:t>46.894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A4D17E"/>
                    </a:solidFill>
                  </a:tcPr>
                </a:tc>
                <a:tc>
                  <a:txBody>
                    <a:bodyPr/>
                    <a:p>
                      <a:pPr algn="ctr" fontAlgn="ctr"/>
                      <a:r>
                        <a:rPr lang="en-US" altLang="zh-CN" sz="1400" b="0" i="0">
                          <a:solidFill>
                            <a:srgbClr val="000000"/>
                          </a:solidFill>
                          <a:latin typeface="Helvetica"/>
                          <a:ea typeface="Helvetica"/>
                        </a:rPr>
                        <a:t>0.397</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c>
                  <a:txBody>
                    <a:bodyPr/>
                    <a:p>
                      <a:pPr algn="ctr" fontAlgn="ctr"/>
                      <a:r>
                        <a:rPr lang="en-US" altLang="zh-CN" sz="1400" b="0" i="0">
                          <a:solidFill>
                            <a:srgbClr val="000000"/>
                          </a:solidFill>
                          <a:latin typeface="Helvetica"/>
                          <a:ea typeface="Helvetica"/>
                        </a:rPr>
                        <a:t>0.371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r>
              <a:tr h="325755">
                <a:tc>
                  <a:txBody>
                    <a:bodyPr/>
                    <a:p>
                      <a:pPr algn="ctr" fontAlgn="ctr"/>
                      <a:r>
                        <a:rPr lang="en-US" altLang="zh-CN" sz="1400" b="0" i="0">
                          <a:solidFill>
                            <a:srgbClr val="000000"/>
                          </a:solidFill>
                          <a:latin typeface="Helvetica"/>
                          <a:ea typeface="Helvetica"/>
                        </a:rPr>
                        <a:t>catboost</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2193.007</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D9E081"/>
                    </a:solidFill>
                  </a:tcPr>
                </a:tc>
                <a:tc>
                  <a:txBody>
                    <a:bodyPr/>
                    <a:p>
                      <a:pPr algn="ctr" fontAlgn="ctr"/>
                      <a:r>
                        <a:rPr lang="en-US" altLang="zh-CN" sz="1400" b="0" i="0">
                          <a:solidFill>
                            <a:srgbClr val="000000"/>
                          </a:solidFill>
                          <a:latin typeface="Helvetica"/>
                          <a:ea typeface="Helvetica"/>
                        </a:rPr>
                        <a:t>2790.356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c>
                  <a:txBody>
                    <a:bodyPr/>
                    <a:p>
                      <a:pPr algn="ctr" fontAlgn="ctr"/>
                      <a:r>
                        <a:rPr lang="en-US" altLang="zh-CN" sz="1400" b="0" i="0">
                          <a:solidFill>
                            <a:srgbClr val="000000"/>
                          </a:solidFill>
                          <a:latin typeface="Helvetica"/>
                          <a:ea typeface="Helvetica"/>
                        </a:rPr>
                        <a:t>46.83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EBE582"/>
                    </a:solidFill>
                  </a:tcPr>
                </a:tc>
                <a:tc>
                  <a:txBody>
                    <a:bodyPr/>
                    <a:p>
                      <a:pPr algn="ctr" fontAlgn="ctr"/>
                      <a:r>
                        <a:rPr lang="en-US" altLang="zh-CN" sz="1400" b="0" i="0">
                          <a:solidFill>
                            <a:srgbClr val="000000"/>
                          </a:solidFill>
                          <a:latin typeface="Helvetica"/>
                          <a:ea typeface="Helvetica"/>
                        </a:rPr>
                        <a:t>52.824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c>
                  <a:txBody>
                    <a:bodyPr/>
                    <a:p>
                      <a:pPr algn="ctr" fontAlgn="ctr"/>
                      <a:r>
                        <a:rPr lang="en-US" altLang="zh-CN" sz="1400" b="0" i="0">
                          <a:solidFill>
                            <a:srgbClr val="000000"/>
                          </a:solidFill>
                          <a:latin typeface="Helvetica"/>
                          <a:ea typeface="Helvetica"/>
                        </a:rPr>
                        <a:t>30.137</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ECE582"/>
                    </a:solidFill>
                  </a:tcPr>
                </a:tc>
                <a:tc>
                  <a:txBody>
                    <a:bodyPr/>
                    <a:p>
                      <a:pPr algn="ctr" fontAlgn="ctr"/>
                      <a:r>
                        <a:rPr lang="en-US" altLang="zh-CN" sz="1400" b="0" i="0">
                          <a:solidFill>
                            <a:srgbClr val="000000"/>
                          </a:solidFill>
                          <a:latin typeface="Helvetica"/>
                          <a:ea typeface="Helvetica"/>
                        </a:rPr>
                        <a:t>33.262</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c>
                  <a:txBody>
                    <a:bodyPr/>
                    <a:p>
                      <a:pPr algn="ctr" fontAlgn="ctr"/>
                      <a:r>
                        <a:rPr lang="en-US" altLang="zh-CN" sz="1400" b="0" i="0">
                          <a:solidFill>
                            <a:srgbClr val="000000"/>
                          </a:solidFill>
                          <a:latin typeface="Helvetica"/>
                          <a:ea typeface="Helvetica"/>
                        </a:rPr>
                        <a:t>1062.103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B84"/>
                    </a:solidFill>
                  </a:tcPr>
                </a:tc>
                <a:tc>
                  <a:txBody>
                    <a:bodyPr/>
                    <a:p>
                      <a:pPr algn="ctr" fontAlgn="ctr"/>
                      <a:r>
                        <a:rPr lang="en-US" altLang="zh-CN" sz="1400" b="0" i="0">
                          <a:solidFill>
                            <a:srgbClr val="000000"/>
                          </a:solidFill>
                          <a:latin typeface="Helvetica"/>
                          <a:ea typeface="Helvetica"/>
                        </a:rPr>
                        <a:t>68.914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B84"/>
                    </a:solidFill>
                  </a:tcPr>
                </a:tc>
                <a:tc>
                  <a:txBody>
                    <a:bodyPr/>
                    <a:p>
                      <a:pPr algn="ctr" fontAlgn="ctr"/>
                      <a:r>
                        <a:rPr lang="en-US" altLang="zh-CN" sz="1400" b="0" i="0">
                          <a:solidFill>
                            <a:srgbClr val="000000"/>
                          </a:solidFill>
                          <a:latin typeface="Helvetica"/>
                          <a:ea typeface="Helvetica"/>
                        </a:rPr>
                        <a:t>0.96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D9E082"/>
                    </a:solidFill>
                  </a:tcPr>
                </a:tc>
                <a:tc>
                  <a:txBody>
                    <a:bodyPr/>
                    <a:p>
                      <a:pPr algn="ctr" fontAlgn="ctr"/>
                      <a:r>
                        <a:rPr lang="en-US" altLang="zh-CN" sz="1400" b="0" i="0">
                          <a:solidFill>
                            <a:srgbClr val="000000"/>
                          </a:solidFill>
                          <a:latin typeface="Helvetica"/>
                          <a:ea typeface="Helvetica"/>
                        </a:rPr>
                        <a:t>0.948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r>
              <a:tr h="325755">
                <a:tc>
                  <a:txBody>
                    <a:bodyPr/>
                    <a:p>
                      <a:pPr algn="ctr" fontAlgn="ctr"/>
                      <a:r>
                        <a:rPr lang="en-US" altLang="zh-CN" sz="1400" b="0" i="0">
                          <a:solidFill>
                            <a:srgbClr val="000000"/>
                          </a:solidFill>
                          <a:latin typeface="Helvetica"/>
                          <a:ea typeface="Helvetica"/>
                        </a:rPr>
                        <a:t>extra tree</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4509.406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483"/>
                    </a:solidFill>
                  </a:tcPr>
                </a:tc>
                <a:tc>
                  <a:txBody>
                    <a:bodyPr/>
                    <a:p>
                      <a:pPr algn="ctr" fontAlgn="ctr"/>
                      <a:r>
                        <a:rPr lang="en-US" altLang="zh-CN" sz="1400" b="0" i="0">
                          <a:solidFill>
                            <a:srgbClr val="000000"/>
                          </a:solidFill>
                          <a:latin typeface="Helvetica"/>
                          <a:ea typeface="Helvetica"/>
                        </a:rPr>
                        <a:t>5388.162</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B9D67F"/>
                    </a:solidFill>
                  </a:tcPr>
                </a:tc>
                <a:tc>
                  <a:txBody>
                    <a:bodyPr/>
                    <a:p>
                      <a:pPr algn="ctr" fontAlgn="ctr"/>
                      <a:r>
                        <a:rPr lang="en-US" altLang="zh-CN" sz="1400" b="0" i="0">
                          <a:solidFill>
                            <a:srgbClr val="000000"/>
                          </a:solidFill>
                          <a:latin typeface="Helvetica"/>
                          <a:ea typeface="Helvetica"/>
                        </a:rPr>
                        <a:t>67.152</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DD82"/>
                    </a:solidFill>
                  </a:tcPr>
                </a:tc>
                <a:tc>
                  <a:txBody>
                    <a:bodyPr/>
                    <a:p>
                      <a:pPr algn="ctr" fontAlgn="ctr"/>
                      <a:r>
                        <a:rPr lang="en-US" altLang="zh-CN" sz="1400" b="0" i="0">
                          <a:solidFill>
                            <a:srgbClr val="000000"/>
                          </a:solidFill>
                          <a:latin typeface="Helvetica"/>
                          <a:ea typeface="Helvetica"/>
                        </a:rPr>
                        <a:t>73.404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2D980"/>
                    </a:solidFill>
                  </a:tcPr>
                </a:tc>
                <a:tc>
                  <a:txBody>
                    <a:bodyPr/>
                    <a:p>
                      <a:pPr algn="ctr" fontAlgn="ctr"/>
                      <a:r>
                        <a:rPr lang="en-US" altLang="zh-CN" sz="1400" b="0" i="0">
                          <a:solidFill>
                            <a:srgbClr val="000000"/>
                          </a:solidFill>
                          <a:latin typeface="Helvetica"/>
                          <a:ea typeface="Helvetica"/>
                        </a:rPr>
                        <a:t>45.764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DF82"/>
                    </a:solidFill>
                  </a:tcPr>
                </a:tc>
                <a:tc>
                  <a:txBody>
                    <a:bodyPr/>
                    <a:p>
                      <a:pPr algn="ctr" fontAlgn="ctr"/>
                      <a:r>
                        <a:rPr lang="en-US" altLang="zh-CN" sz="1400" b="0" i="0">
                          <a:solidFill>
                            <a:srgbClr val="000000"/>
                          </a:solidFill>
                          <a:latin typeface="Helvetica"/>
                          <a:ea typeface="Helvetica"/>
                        </a:rPr>
                        <a:t>47.175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884"/>
                    </a:solidFill>
                  </a:tcPr>
                </a:tc>
                <a:tc>
                  <a:txBody>
                    <a:bodyPr/>
                    <a:p>
                      <a:pPr algn="ctr" fontAlgn="ctr"/>
                      <a:r>
                        <a:rPr lang="en-US" altLang="zh-CN" sz="1400" b="0" i="0">
                          <a:solidFill>
                            <a:srgbClr val="000000"/>
                          </a:solidFill>
                          <a:latin typeface="Helvetica"/>
                          <a:ea typeface="Helvetica"/>
                        </a:rPr>
                        <a:t>31.865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c>
                  <a:txBody>
                    <a:bodyPr/>
                    <a:p>
                      <a:pPr algn="ctr" fontAlgn="ctr"/>
                      <a:r>
                        <a:rPr lang="en-US" altLang="zh-CN" sz="1400" b="0" i="0">
                          <a:solidFill>
                            <a:srgbClr val="000000"/>
                          </a:solidFill>
                          <a:latin typeface="Helvetica"/>
                          <a:ea typeface="Helvetica"/>
                        </a:rPr>
                        <a:t>32.077</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c>
                  <a:txBody>
                    <a:bodyPr/>
                    <a:p>
                      <a:pPr algn="ctr" fontAlgn="ctr"/>
                      <a:r>
                        <a:rPr lang="en-US" altLang="zh-CN" sz="1400" b="0" i="0">
                          <a:solidFill>
                            <a:srgbClr val="000000"/>
                          </a:solidFill>
                          <a:latin typeface="Helvetica"/>
                          <a:ea typeface="Helvetica"/>
                        </a:rPr>
                        <a:t>0.917</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EE382"/>
                    </a:solidFill>
                  </a:tcPr>
                </a:tc>
                <a:tc>
                  <a:txBody>
                    <a:bodyPr/>
                    <a:p>
                      <a:pPr algn="ctr" fontAlgn="ctr"/>
                      <a:r>
                        <a:rPr lang="en-US" altLang="zh-CN" sz="1400" b="0" i="0">
                          <a:solidFill>
                            <a:srgbClr val="000000"/>
                          </a:solidFill>
                          <a:latin typeface="Helvetica"/>
                          <a:ea typeface="Helvetica"/>
                        </a:rPr>
                        <a:t>0.899</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BAD780"/>
                    </a:solidFill>
                  </a:tcPr>
                </a:tc>
              </a:tr>
              <a:tr h="325755">
                <a:tc>
                  <a:txBody>
                    <a:bodyPr/>
                    <a:p>
                      <a:pPr algn="ctr" fontAlgn="ctr"/>
                      <a:r>
                        <a:rPr lang="en-US" altLang="zh-CN" sz="1400" b="0" i="0">
                          <a:solidFill>
                            <a:srgbClr val="000000"/>
                          </a:solidFill>
                          <a:latin typeface="Helvetica"/>
                          <a:ea typeface="Helvetica"/>
                        </a:rPr>
                        <a:t>gbdt</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1941.188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BDC81"/>
                    </a:solidFill>
                  </a:tcPr>
                </a:tc>
                <a:tc>
                  <a:txBody>
                    <a:bodyPr/>
                    <a:p>
                      <a:pPr algn="ctr" fontAlgn="ctr"/>
                      <a:r>
                        <a:rPr lang="en-US" altLang="zh-CN" sz="1400" b="0" i="0">
                          <a:solidFill>
                            <a:srgbClr val="000000"/>
                          </a:solidFill>
                          <a:latin typeface="Helvetica"/>
                          <a:ea typeface="Helvetica"/>
                        </a:rPr>
                        <a:t>6409.956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DBE081"/>
                    </a:solidFill>
                  </a:tcPr>
                </a:tc>
                <a:tc>
                  <a:txBody>
                    <a:bodyPr/>
                    <a:p>
                      <a:pPr algn="ctr" fontAlgn="ctr"/>
                      <a:r>
                        <a:rPr lang="en-US" altLang="zh-CN" sz="1400" b="0" i="0">
                          <a:solidFill>
                            <a:srgbClr val="000000"/>
                          </a:solidFill>
                          <a:latin typeface="Helvetica"/>
                          <a:ea typeface="Helvetica"/>
                        </a:rPr>
                        <a:t>44.059</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E3E382"/>
                    </a:solidFill>
                  </a:tcPr>
                </a:tc>
                <a:tc>
                  <a:txBody>
                    <a:bodyPr/>
                    <a:p>
                      <a:pPr algn="ctr" fontAlgn="ctr"/>
                      <a:r>
                        <a:rPr lang="en-US" altLang="zh-CN" sz="1400" b="0" i="0">
                          <a:solidFill>
                            <a:srgbClr val="000000"/>
                          </a:solidFill>
                          <a:latin typeface="Helvetica"/>
                          <a:ea typeface="Helvetica"/>
                        </a:rPr>
                        <a:t>80.062</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E1E282"/>
                    </a:solidFill>
                  </a:tcPr>
                </a:tc>
                <a:tc>
                  <a:txBody>
                    <a:bodyPr/>
                    <a:p>
                      <a:pPr algn="ctr" fontAlgn="ctr"/>
                      <a:r>
                        <a:rPr lang="en-US" altLang="zh-CN" sz="1400" b="0" i="0">
                          <a:solidFill>
                            <a:srgbClr val="000000"/>
                          </a:solidFill>
                          <a:latin typeface="Helvetica"/>
                          <a:ea typeface="Helvetica"/>
                        </a:rPr>
                        <a:t>28.458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E5E382"/>
                    </a:solidFill>
                  </a:tcPr>
                </a:tc>
                <a:tc>
                  <a:txBody>
                    <a:bodyPr/>
                    <a:p>
                      <a:pPr algn="ctr" fontAlgn="ctr"/>
                      <a:r>
                        <a:rPr lang="en-US" altLang="zh-CN" sz="1400" b="0" i="0">
                          <a:solidFill>
                            <a:srgbClr val="000000"/>
                          </a:solidFill>
                          <a:latin typeface="Helvetica"/>
                          <a:ea typeface="Helvetica"/>
                        </a:rPr>
                        <a:t>39.923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4DA80"/>
                    </a:solidFill>
                  </a:tcPr>
                </a:tc>
                <a:tc>
                  <a:txBody>
                    <a:bodyPr/>
                    <a:p>
                      <a:pPr algn="ctr" fontAlgn="ctr"/>
                      <a:r>
                        <a:rPr lang="en-US" altLang="zh-CN" sz="1400" b="0" i="0">
                          <a:solidFill>
                            <a:srgbClr val="000000"/>
                          </a:solidFill>
                          <a:latin typeface="Helvetica"/>
                          <a:ea typeface="Helvetica"/>
                        </a:rPr>
                        <a:t>71.078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B84"/>
                    </a:solidFill>
                  </a:tcPr>
                </a:tc>
                <a:tc>
                  <a:txBody>
                    <a:bodyPr/>
                    <a:p>
                      <a:pPr algn="ctr" fontAlgn="ctr"/>
                      <a:r>
                        <a:rPr lang="en-US" altLang="zh-CN" sz="1400" b="0" i="0">
                          <a:solidFill>
                            <a:srgbClr val="000000"/>
                          </a:solidFill>
                          <a:latin typeface="Helvetica"/>
                          <a:ea typeface="Helvetica"/>
                        </a:rPr>
                        <a:t>102.043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B84"/>
                    </a:solidFill>
                  </a:tcPr>
                </a:tc>
                <a:tc>
                  <a:txBody>
                    <a:bodyPr/>
                    <a:p>
                      <a:pPr algn="ctr" fontAlgn="ctr"/>
                      <a:r>
                        <a:rPr lang="en-US" altLang="zh-CN" sz="1400" b="0" i="0">
                          <a:solidFill>
                            <a:srgbClr val="000000"/>
                          </a:solidFill>
                          <a:latin typeface="Helvetica"/>
                          <a:ea typeface="Helvetica"/>
                        </a:rPr>
                        <a:t>0.964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DDD82"/>
                    </a:solidFill>
                  </a:tcPr>
                </a:tc>
                <a:tc>
                  <a:txBody>
                    <a:bodyPr/>
                    <a:p>
                      <a:pPr algn="ctr" fontAlgn="ctr"/>
                      <a:r>
                        <a:rPr lang="en-US" altLang="zh-CN" sz="1400" b="0" i="0">
                          <a:solidFill>
                            <a:srgbClr val="000000"/>
                          </a:solidFill>
                          <a:latin typeface="Helvetica"/>
                          <a:ea typeface="Helvetica"/>
                        </a:rPr>
                        <a:t>0.88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DBE182"/>
                    </a:solidFill>
                  </a:tcPr>
                </a:tc>
              </a:tr>
              <a:tr h="325755">
                <a:tc>
                  <a:txBody>
                    <a:bodyPr/>
                    <a:p>
                      <a:pPr algn="ctr" fontAlgn="ctr"/>
                      <a:r>
                        <a:rPr lang="en-US" altLang="zh-CN" sz="1400" b="0" i="0">
                          <a:solidFill>
                            <a:srgbClr val="000000"/>
                          </a:solidFill>
                          <a:latin typeface="Helvetica"/>
                          <a:ea typeface="Helvetica"/>
                        </a:rPr>
                        <a:t>adaboost</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0.457</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c>
                  <a:txBody>
                    <a:bodyPr/>
                    <a:p>
                      <a:pPr algn="ctr" fontAlgn="ctr"/>
                      <a:r>
                        <a:rPr lang="en-US" altLang="zh-CN" sz="1400" b="0" i="0">
                          <a:solidFill>
                            <a:srgbClr val="000000"/>
                          </a:solidFill>
                          <a:latin typeface="Helvetica"/>
                          <a:ea typeface="Helvetica"/>
                        </a:rPr>
                        <a:t>7166.368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4E883"/>
                    </a:solidFill>
                  </a:tcPr>
                </a:tc>
                <a:tc>
                  <a:txBody>
                    <a:bodyPr/>
                    <a:p>
                      <a:pPr algn="ctr" fontAlgn="ctr"/>
                      <a:r>
                        <a:rPr lang="en-US" altLang="zh-CN" sz="1400" b="0" i="0">
                          <a:solidFill>
                            <a:srgbClr val="000000"/>
                          </a:solidFill>
                          <a:latin typeface="Helvetica"/>
                          <a:ea typeface="Helvetica"/>
                        </a:rPr>
                        <a:t>0.676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c>
                  <a:txBody>
                    <a:bodyPr/>
                    <a:p>
                      <a:pPr algn="ctr" fontAlgn="ctr"/>
                      <a:r>
                        <a:rPr lang="en-US" altLang="zh-CN" sz="1400" b="0" i="0">
                          <a:solidFill>
                            <a:srgbClr val="000000"/>
                          </a:solidFill>
                          <a:latin typeface="Helvetica"/>
                          <a:ea typeface="Helvetica"/>
                        </a:rPr>
                        <a:t>84.654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6E883"/>
                    </a:solidFill>
                  </a:tcPr>
                </a:tc>
                <a:tc>
                  <a:txBody>
                    <a:bodyPr/>
                    <a:p>
                      <a:pPr algn="ctr" fontAlgn="ctr"/>
                      <a:r>
                        <a:rPr lang="en-US" altLang="zh-CN" sz="1400" b="0" i="0">
                          <a:solidFill>
                            <a:srgbClr val="000000"/>
                          </a:solidFill>
                          <a:latin typeface="Helvetica"/>
                          <a:ea typeface="Helvetica"/>
                        </a:rPr>
                        <a:t>0.134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c>
                  <a:txBody>
                    <a:bodyPr/>
                    <a:p>
                      <a:pPr algn="ctr" fontAlgn="ctr"/>
                      <a:r>
                        <a:rPr lang="en-US" altLang="zh-CN" sz="1400" b="0" i="0">
                          <a:solidFill>
                            <a:srgbClr val="000000"/>
                          </a:solidFill>
                          <a:latin typeface="Helvetica"/>
                          <a:ea typeface="Helvetica"/>
                        </a:rPr>
                        <a:t>39.738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C1D980"/>
                    </a:solidFill>
                  </a:tcPr>
                </a:tc>
                <a:tc>
                  <a:txBody>
                    <a:bodyPr/>
                    <a:p>
                      <a:pPr algn="ctr" fontAlgn="ctr"/>
                      <a:r>
                        <a:rPr lang="en-US" altLang="zh-CN" sz="1400" b="0" i="0">
                          <a:solidFill>
                            <a:srgbClr val="000000"/>
                          </a:solidFill>
                          <a:latin typeface="Helvetica"/>
                          <a:ea typeface="Helvetica"/>
                        </a:rPr>
                        <a:t>2.71461E+15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c>
                  <a:txBody>
                    <a:bodyPr/>
                    <a:p>
                      <a:pPr algn="ctr" fontAlgn="ctr"/>
                      <a:r>
                        <a:rPr lang="en-US" altLang="zh-CN" sz="1400" b="0" i="0">
                          <a:solidFill>
                            <a:srgbClr val="000000"/>
                          </a:solidFill>
                          <a:latin typeface="Helvetica"/>
                          <a:ea typeface="Helvetica"/>
                        </a:rPr>
                        <a:t>6.71127E+15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8696B"/>
                    </a:solidFill>
                  </a:tcPr>
                </a:tc>
                <a:tc>
                  <a:txBody>
                    <a:bodyPr/>
                    <a:p>
                      <a:pPr algn="ctr" fontAlgn="ctr"/>
                      <a:r>
                        <a:rPr lang="en-US" altLang="zh-CN" sz="1400" b="0" i="0">
                          <a:solidFill>
                            <a:srgbClr val="000000"/>
                          </a:solidFill>
                          <a:latin typeface="Helvetica"/>
                          <a:ea typeface="Helvetica"/>
                        </a:rPr>
                        <a:t>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63BE7B"/>
                    </a:solidFill>
                  </a:tcPr>
                </a:tc>
                <a:tc>
                  <a:txBody>
                    <a:bodyPr/>
                    <a:p>
                      <a:pPr algn="ctr" fontAlgn="ctr"/>
                      <a:r>
                        <a:rPr lang="en-US" altLang="zh-CN" sz="1400" b="0" i="0">
                          <a:solidFill>
                            <a:srgbClr val="000000"/>
                          </a:solidFill>
                          <a:latin typeface="Helvetica"/>
                          <a:ea typeface="Helvetica"/>
                        </a:rPr>
                        <a:t>0.865</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6E984"/>
                    </a:solidFill>
                  </a:tcPr>
                </a:tc>
              </a:tr>
              <a:tr h="325755">
                <a:tc>
                  <a:txBody>
                    <a:bodyPr/>
                    <a:p>
                      <a:pPr algn="ctr" fontAlgn="ctr"/>
                      <a:r>
                        <a:rPr lang="zh-CN" altLang="en-US" sz="1400" b="0" i="0">
                          <a:solidFill>
                            <a:srgbClr val="000000"/>
                          </a:solidFill>
                          <a:latin typeface="Helvetica"/>
                          <a:ea typeface="Helvetica"/>
                        </a:rPr>
                        <a:t>随机森林</a:t>
                      </a:r>
                      <a:endParaRPr lang="zh-CN" altLang="en-US"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3596.81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884"/>
                    </a:solidFill>
                  </a:tcPr>
                </a:tc>
                <a:tc>
                  <a:txBody>
                    <a:bodyPr/>
                    <a:p>
                      <a:pPr algn="ctr" fontAlgn="ctr"/>
                      <a:r>
                        <a:rPr lang="en-US" altLang="zh-CN" sz="1400" b="0" i="0">
                          <a:solidFill>
                            <a:srgbClr val="000000"/>
                          </a:solidFill>
                          <a:latin typeface="Helvetica"/>
                          <a:ea typeface="Helvetica"/>
                        </a:rPr>
                        <a:t>8205.781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884"/>
                    </a:solidFill>
                  </a:tcPr>
                </a:tc>
                <a:tc>
                  <a:txBody>
                    <a:bodyPr/>
                    <a:p>
                      <a:pPr algn="ctr" fontAlgn="ctr"/>
                      <a:r>
                        <a:rPr lang="en-US" altLang="zh-CN" sz="1400" b="0" i="0">
                          <a:solidFill>
                            <a:srgbClr val="000000"/>
                          </a:solidFill>
                          <a:latin typeface="Helvetica"/>
                          <a:ea typeface="Helvetica"/>
                        </a:rPr>
                        <a:t>59.973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583"/>
                    </a:solidFill>
                  </a:tcPr>
                </a:tc>
                <a:tc>
                  <a:txBody>
                    <a:bodyPr/>
                    <a:p>
                      <a:pPr algn="ctr" fontAlgn="ctr"/>
                      <a:r>
                        <a:rPr lang="en-US" altLang="zh-CN" sz="1400" b="0" i="0">
                          <a:solidFill>
                            <a:srgbClr val="000000"/>
                          </a:solidFill>
                          <a:latin typeface="Helvetica"/>
                          <a:ea typeface="Helvetica"/>
                        </a:rPr>
                        <a:t>90.586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683"/>
                    </a:solidFill>
                  </a:tcPr>
                </a:tc>
                <a:tc>
                  <a:txBody>
                    <a:bodyPr/>
                    <a:p>
                      <a:pPr algn="ctr" fontAlgn="ctr"/>
                      <a:r>
                        <a:rPr lang="en-US" altLang="zh-CN" sz="1400" b="0" i="0">
                          <a:solidFill>
                            <a:srgbClr val="000000"/>
                          </a:solidFill>
                          <a:latin typeface="Helvetica"/>
                          <a:ea typeface="Helvetica"/>
                        </a:rPr>
                        <a:t>38.092</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784"/>
                    </a:solidFill>
                  </a:tcPr>
                </a:tc>
                <a:tc>
                  <a:txBody>
                    <a:bodyPr/>
                    <a:p>
                      <a:pPr algn="ctr" fontAlgn="ctr"/>
                      <a:r>
                        <a:rPr lang="en-US" altLang="zh-CN" sz="1400" b="0" i="0">
                          <a:solidFill>
                            <a:srgbClr val="000000"/>
                          </a:solidFill>
                          <a:latin typeface="Helvetica"/>
                          <a:ea typeface="Helvetica"/>
                        </a:rPr>
                        <a:t>46.624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884"/>
                    </a:solidFill>
                  </a:tcPr>
                </a:tc>
                <a:tc>
                  <a:txBody>
                    <a:bodyPr/>
                    <a:p>
                      <a:pPr algn="ctr" fontAlgn="ctr"/>
                      <a:r>
                        <a:rPr lang="en-US" altLang="zh-CN" sz="1400" b="0" i="0">
                          <a:solidFill>
                            <a:srgbClr val="000000"/>
                          </a:solidFill>
                          <a:latin typeface="Helvetica"/>
                          <a:ea typeface="Helvetica"/>
                        </a:rPr>
                        <a:t>35.823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78C47C"/>
                    </a:solidFill>
                  </a:tcPr>
                </a:tc>
                <a:tc>
                  <a:txBody>
                    <a:bodyPr/>
                    <a:p>
                      <a:pPr algn="ctr" fontAlgn="ctr"/>
                      <a:r>
                        <a:rPr lang="en-US" altLang="zh-CN" sz="1400" b="0" i="0">
                          <a:solidFill>
                            <a:srgbClr val="000000"/>
                          </a:solidFill>
                          <a:latin typeface="Helvetica"/>
                          <a:ea typeface="Helvetica"/>
                        </a:rPr>
                        <a:t>39.803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85C77C"/>
                    </a:solidFill>
                  </a:tcPr>
                </a:tc>
                <a:tc>
                  <a:txBody>
                    <a:bodyPr/>
                    <a:p>
                      <a:pPr algn="ctr" fontAlgn="ctr"/>
                      <a:r>
                        <a:rPr lang="en-US" altLang="zh-CN" sz="1400" b="0" i="0">
                          <a:solidFill>
                            <a:srgbClr val="000000"/>
                          </a:solidFill>
                          <a:latin typeface="Helvetica"/>
                          <a:ea typeface="Helvetica"/>
                        </a:rPr>
                        <a:t>0.934</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EE783"/>
                    </a:solidFill>
                  </a:tcPr>
                </a:tc>
                <a:tc>
                  <a:txBody>
                    <a:bodyPr/>
                    <a:p>
                      <a:pPr algn="ctr" fontAlgn="ctr"/>
                      <a:r>
                        <a:rPr lang="en-US" altLang="zh-CN" sz="1400" b="0" i="0">
                          <a:solidFill>
                            <a:srgbClr val="000000"/>
                          </a:solidFill>
                          <a:latin typeface="Helvetica"/>
                          <a:ea typeface="Helvetica"/>
                        </a:rPr>
                        <a:t>0.846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EE783"/>
                    </a:solidFill>
                  </a:tcPr>
                </a:tc>
              </a:tr>
              <a:tr h="325755">
                <a:tc>
                  <a:txBody>
                    <a:bodyPr/>
                    <a:p>
                      <a:pPr algn="ctr" fontAlgn="ctr"/>
                      <a:r>
                        <a:rPr lang="zh-CN" altLang="en-US" sz="1400" b="0" i="0">
                          <a:solidFill>
                            <a:srgbClr val="000000"/>
                          </a:solidFill>
                          <a:latin typeface="Helvetica"/>
                          <a:ea typeface="Helvetica"/>
                        </a:rPr>
                        <a:t>决策树</a:t>
                      </a:r>
                      <a:endParaRPr lang="zh-CN" altLang="en-US"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FFFF"/>
                    </a:solidFill>
                  </a:tcPr>
                </a:tc>
                <a:tc>
                  <a:txBody>
                    <a:bodyPr/>
                    <a:p>
                      <a:pPr algn="ctr" fontAlgn="ctr"/>
                      <a:r>
                        <a:rPr lang="en-US" altLang="zh-CN" sz="1400" b="0" i="0">
                          <a:solidFill>
                            <a:srgbClr val="000000"/>
                          </a:solidFill>
                          <a:latin typeface="Helvetica"/>
                          <a:ea typeface="Helvetica"/>
                        </a:rPr>
                        <a:t>3955.48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784"/>
                    </a:solidFill>
                  </a:tcPr>
                </a:tc>
                <a:tc>
                  <a:txBody>
                    <a:bodyPr/>
                    <a:p>
                      <a:pPr algn="ctr" fontAlgn="ctr"/>
                      <a:r>
                        <a:rPr lang="en-US" altLang="zh-CN" sz="1400" b="0" i="0">
                          <a:solidFill>
                            <a:srgbClr val="000000"/>
                          </a:solidFill>
                          <a:latin typeface="Helvetica"/>
                          <a:ea typeface="Helvetica"/>
                        </a:rPr>
                        <a:t>8890.816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483"/>
                    </a:solidFill>
                  </a:tcPr>
                </a:tc>
                <a:tc>
                  <a:txBody>
                    <a:bodyPr/>
                    <a:p>
                      <a:pPr algn="ctr" fontAlgn="ctr"/>
                      <a:r>
                        <a:rPr lang="en-US" altLang="zh-CN" sz="1400" b="0" i="0">
                          <a:solidFill>
                            <a:srgbClr val="000000"/>
                          </a:solidFill>
                          <a:latin typeface="Helvetica"/>
                          <a:ea typeface="Helvetica"/>
                        </a:rPr>
                        <a:t>62.893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283"/>
                    </a:solidFill>
                  </a:tcPr>
                </a:tc>
                <a:tc>
                  <a:txBody>
                    <a:bodyPr/>
                    <a:p>
                      <a:pPr algn="ctr" fontAlgn="ctr"/>
                      <a:r>
                        <a:rPr lang="en-US" altLang="zh-CN" sz="1400" b="0" i="0">
                          <a:solidFill>
                            <a:srgbClr val="000000"/>
                          </a:solidFill>
                          <a:latin typeface="Helvetica"/>
                          <a:ea typeface="Helvetica"/>
                        </a:rPr>
                        <a:t>94.291</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182"/>
                    </a:solidFill>
                  </a:tcPr>
                </a:tc>
                <a:tc>
                  <a:txBody>
                    <a:bodyPr/>
                    <a:p>
                      <a:pPr algn="ctr" fontAlgn="ctr"/>
                      <a:r>
                        <a:rPr lang="en-US" altLang="zh-CN" sz="1400" b="0" i="0">
                          <a:solidFill>
                            <a:srgbClr val="000000"/>
                          </a:solidFill>
                          <a:latin typeface="Helvetica"/>
                          <a:ea typeface="Helvetica"/>
                        </a:rPr>
                        <a:t>39.092</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683"/>
                    </a:solidFill>
                  </a:tcPr>
                </a:tc>
                <a:tc>
                  <a:txBody>
                    <a:bodyPr/>
                    <a:p>
                      <a:pPr algn="ctr" fontAlgn="ctr"/>
                      <a:r>
                        <a:rPr lang="en-US" altLang="zh-CN" sz="1400" b="0" i="0">
                          <a:solidFill>
                            <a:srgbClr val="000000"/>
                          </a:solidFill>
                          <a:latin typeface="Helvetica"/>
                          <a:ea typeface="Helvetica"/>
                        </a:rPr>
                        <a:t>45.878</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984"/>
                    </a:solidFill>
                  </a:tcPr>
                </a:tc>
                <a:tc>
                  <a:txBody>
                    <a:bodyPr/>
                    <a:p>
                      <a:pPr algn="ctr" fontAlgn="ctr"/>
                      <a:r>
                        <a:rPr lang="en-US" altLang="zh-CN" sz="1400" b="0" i="0">
                          <a:solidFill>
                            <a:srgbClr val="000000"/>
                          </a:solidFill>
                          <a:latin typeface="Helvetica"/>
                          <a:ea typeface="Helvetica"/>
                        </a:rPr>
                        <a:t>45.716</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AFD47F"/>
                    </a:solidFill>
                  </a:tcPr>
                </a:tc>
                <a:tc>
                  <a:txBody>
                    <a:bodyPr/>
                    <a:p>
                      <a:pPr algn="ctr" fontAlgn="ctr"/>
                      <a:r>
                        <a:rPr lang="en-US" altLang="zh-CN" sz="1400" b="0" i="0">
                          <a:solidFill>
                            <a:srgbClr val="000000"/>
                          </a:solidFill>
                          <a:latin typeface="Helvetica"/>
                          <a:ea typeface="Helvetica"/>
                        </a:rPr>
                        <a:t>69.933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FEB84"/>
                    </a:solidFill>
                  </a:tcPr>
                </a:tc>
                <a:tc>
                  <a:txBody>
                    <a:bodyPr/>
                    <a:p>
                      <a:pPr algn="ctr" fontAlgn="ctr"/>
                      <a:r>
                        <a:rPr lang="en-US" altLang="zh-CN" sz="1400" b="0" i="0">
                          <a:solidFill>
                            <a:srgbClr val="000000"/>
                          </a:solidFill>
                          <a:latin typeface="Helvetica"/>
                          <a:ea typeface="Helvetica"/>
                        </a:rPr>
                        <a:t>0.927</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EE683"/>
                    </a:solidFill>
                  </a:tcPr>
                </a:tc>
                <a:tc>
                  <a:txBody>
                    <a:bodyPr/>
                    <a:p>
                      <a:pPr algn="ctr" fontAlgn="ctr"/>
                      <a:r>
                        <a:rPr lang="en-US" altLang="zh-CN" sz="1400" b="0" i="0">
                          <a:solidFill>
                            <a:srgbClr val="000000"/>
                          </a:solidFill>
                          <a:latin typeface="Helvetica"/>
                          <a:ea typeface="Helvetica"/>
                        </a:rPr>
                        <a:t>0.833</a:t>
                      </a:r>
                      <a:endParaRPr lang="en-US" altLang="zh-CN" sz="1400" b="0" i="0">
                        <a:solidFill>
                          <a:srgbClr val="000000"/>
                        </a:solidFill>
                        <a:latin typeface="Helvetica"/>
                        <a:ea typeface="Helvetica"/>
                      </a:endParaRPr>
                    </a:p>
                  </a:txBody>
                  <a:tcPr marL="13017" marR="13017" marT="13017" marB="0" anchor="ctr" anchorCtr="0">
                    <a:lnL w="12700" cap="flat" cmpd="sng">
                      <a:solidFill>
                        <a:srgbClr val="D8D8D8"/>
                      </a:solidFill>
                      <a:prstDash val="solid"/>
                      <a:headEnd type="none" w="med" len="med"/>
                      <a:tailEnd type="none" w="med" len="med"/>
                    </a:lnL>
                    <a:lnR w="12700" cap="flat" cmpd="sng">
                      <a:solidFill>
                        <a:srgbClr val="D8D8D8"/>
                      </a:solidFill>
                      <a:prstDash val="solid"/>
                      <a:headEnd type="none" w="med" len="med"/>
                      <a:tailEnd type="none" w="med" len="med"/>
                    </a:lnR>
                    <a:lnT w="12700" cap="flat" cmpd="sng">
                      <a:solidFill>
                        <a:srgbClr val="D8D8D8"/>
                      </a:solidFill>
                      <a:prstDash val="solid"/>
                      <a:headEnd type="none" w="med" len="med"/>
                      <a:tailEnd type="none" w="med" len="med"/>
                    </a:lnT>
                    <a:lnB w="12700" cap="flat" cmpd="sng">
                      <a:solidFill>
                        <a:srgbClr val="D8D8D8"/>
                      </a:solidFill>
                      <a:prstDash val="solid"/>
                      <a:headEnd type="none" w="med" len="med"/>
                      <a:tailEnd type="none" w="med" len="med"/>
                    </a:lnB>
                    <a:solidFill>
                      <a:srgbClr val="FEE382"/>
                    </a:solidFill>
                  </a:tcPr>
                </a:tc>
              </a:tr>
            </a:tbl>
          </a:graphicData>
        </a:graphic>
      </p:graphicFrame>
      <p:sp>
        <p:nvSpPr>
          <p:cNvPr id="2" name="文本框 1"/>
          <p:cNvSpPr txBox="1"/>
          <p:nvPr/>
        </p:nvSpPr>
        <p:spPr>
          <a:xfrm>
            <a:off x="434975" y="5173345"/>
            <a:ext cx="11349355" cy="1614170"/>
          </a:xfrm>
          <a:prstGeom prst="rect">
            <a:avLst/>
          </a:prstGeom>
        </p:spPr>
        <p:txBody>
          <a:bodyPr wrap="square" rtlCol="0">
            <a:spAutoFit/>
          </a:bodyPr>
          <a:p>
            <a:pPr marL="285750" lvl="0" indent="-285750" algn="just" defTabSz="266700">
              <a:lnSpc>
                <a:spcPct val="110000"/>
              </a:lnSpc>
              <a:buClrTx/>
              <a:buSzTx/>
              <a:buFont typeface="Arial" panose="020B0604020202020204" pitchFamily="34" charset="0"/>
              <a:buChar char="•"/>
            </a:pPr>
            <a:r>
              <a:rPr>
                <a:latin typeface="微软雅黑" panose="020B0503020204020204" charset="-122"/>
                <a:ea typeface="微软雅黑" panose="020B0503020204020204" charset="-122"/>
                <a:sym typeface="+mn-ea"/>
              </a:rPr>
              <a:t>MSE(均方误差):预测值与实际值之差平方的期望值。</a:t>
            </a:r>
            <a:endParaRPr>
              <a:latin typeface="微软雅黑" panose="020B0503020204020204" charset="-122"/>
              <a:ea typeface="微软雅黑" panose="020B0503020204020204" charset="-122"/>
              <a:sym typeface="+mn-ea"/>
            </a:endParaRPr>
          </a:p>
          <a:p>
            <a:pPr marL="285750" lvl="0" indent="-285750" algn="just" defTabSz="266700">
              <a:lnSpc>
                <a:spcPct val="110000"/>
              </a:lnSpc>
              <a:buClrTx/>
              <a:buSzTx/>
              <a:buFont typeface="Arial" panose="020B0604020202020204" pitchFamily="34" charset="0"/>
              <a:buChar char="•"/>
            </a:pPr>
            <a:r>
              <a:rPr>
                <a:latin typeface="微软雅黑" panose="020B0503020204020204" charset="-122"/>
                <a:ea typeface="微软雅黑" panose="020B0503020204020204" charset="-122"/>
                <a:sym typeface="+mn-ea"/>
              </a:rPr>
              <a:t>RMSE(均方根误差):为MSE的平方根。</a:t>
            </a:r>
            <a:endParaRPr>
              <a:latin typeface="微软雅黑" panose="020B0503020204020204" charset="-122"/>
              <a:ea typeface="微软雅黑" panose="020B0503020204020204" charset="-122"/>
              <a:sym typeface="+mn-ea"/>
            </a:endParaRPr>
          </a:p>
          <a:p>
            <a:pPr marL="285750" lvl="0" indent="-285750" algn="just" defTabSz="266700">
              <a:lnSpc>
                <a:spcPct val="110000"/>
              </a:lnSpc>
              <a:buClrTx/>
              <a:buSzTx/>
              <a:buFont typeface="Arial" panose="020B0604020202020204" pitchFamily="34" charset="0"/>
              <a:buChar char="•"/>
            </a:pPr>
            <a:r>
              <a:rPr>
                <a:latin typeface="微软雅黑" panose="020B0503020204020204" charset="-122"/>
                <a:ea typeface="微软雅黑" panose="020B0503020204020204" charset="-122"/>
                <a:sym typeface="+mn-ea"/>
              </a:rPr>
              <a:t>MAE(平均绝对误差): 绝对误差的平均值，能反映预测值误差的实际情况。</a:t>
            </a:r>
            <a:endParaRPr>
              <a:latin typeface="微软雅黑" panose="020B0503020204020204" charset="-122"/>
              <a:ea typeface="微软雅黑" panose="020B0503020204020204" charset="-122"/>
              <a:sym typeface="+mn-ea"/>
            </a:endParaRPr>
          </a:p>
          <a:p>
            <a:pPr marL="285750" lvl="0" indent="-285750" algn="just" defTabSz="266700">
              <a:lnSpc>
                <a:spcPct val="110000"/>
              </a:lnSpc>
              <a:buClrTx/>
              <a:buSzTx/>
              <a:buFont typeface="Arial" panose="020B0604020202020204" pitchFamily="34" charset="0"/>
              <a:buChar char="•"/>
            </a:pPr>
            <a:r>
              <a:rPr>
                <a:latin typeface="微软雅黑" panose="020B0503020204020204" charset="-122"/>
                <a:ea typeface="微软雅黑" panose="020B0503020204020204" charset="-122"/>
                <a:sym typeface="+mn-ea"/>
              </a:rPr>
              <a:t>MAPE(平均绝对百分比误差):是 MAE 的变形，它是一个百分比值。</a:t>
            </a:r>
            <a:endParaRPr>
              <a:latin typeface="微软雅黑" panose="020B0503020204020204" charset="-122"/>
              <a:ea typeface="微软雅黑" panose="020B0503020204020204" charset="-122"/>
              <a:sym typeface="+mn-ea"/>
            </a:endParaRPr>
          </a:p>
          <a:p>
            <a:pPr marL="285750" lvl="0" indent="-285750" algn="just" defTabSz="266700">
              <a:lnSpc>
                <a:spcPct val="110000"/>
              </a:lnSpc>
              <a:buClrTx/>
              <a:buSzTx/>
              <a:buFont typeface="Arial" panose="020B0604020202020204" pitchFamily="34" charset="0"/>
              <a:buChar char="•"/>
            </a:pPr>
            <a:r>
              <a:rPr>
                <a:latin typeface="微软雅黑" panose="020B0503020204020204" charset="-122"/>
                <a:ea typeface="微软雅黑" panose="020B0503020204020204" charset="-122"/>
                <a:sym typeface="+mn-ea"/>
              </a:rPr>
              <a:t>R2:将预测值跟只使用均值的情况下相比。</a:t>
            </a:r>
            <a:endParaRPr>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5458460" cy="581660"/>
            <a:chOff x="1321" y="470"/>
            <a:chExt cx="8596" cy="916"/>
          </a:xfrm>
        </p:grpSpPr>
        <p:sp>
          <p:nvSpPr>
            <p:cNvPr id="35" name="文本框 34"/>
            <p:cNvSpPr txBox="1"/>
            <p:nvPr/>
          </p:nvSpPr>
          <p:spPr>
            <a:xfrm>
              <a:off x="1321" y="470"/>
              <a:ext cx="8596"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5.</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机器学习</a:t>
              </a: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a:t>
              </a:r>
              <a:r>
                <a:rPr lang="zh-CN" altLang="en-US" sz="2400" dirty="0">
                  <a:solidFill>
                    <a:srgbClr val="7030A0"/>
                  </a:solidFill>
                  <a:latin typeface="微软雅黑" panose="020B0503020204020204" charset="-122"/>
                  <a:ea typeface="微软雅黑" panose="020B0503020204020204" charset="-122"/>
                  <a:cs typeface="+mn-ea"/>
                  <a:sym typeface="Source Han Serif SC" panose="02020400000000000000" pitchFamily="18" charset="-122"/>
                </a:rPr>
                <a:t>小结</a:t>
              </a:r>
              <a:endParaRPr lang="zh-CN" altLang="en-US" sz="2400" dirty="0">
                <a:solidFill>
                  <a:srgbClr val="7030A0"/>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Machine Learning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727710" y="1822450"/>
            <a:ext cx="10552430" cy="2999740"/>
          </a:xfrm>
          <a:prstGeom prst="rect">
            <a:avLst/>
          </a:prstGeom>
        </p:spPr>
        <p:txBody>
          <a:bodyPr wrap="square">
            <a:spAutoFit/>
          </a:bodyPr>
          <a:p>
            <a:pPr marL="285750" indent="-285750" algn="just" defTabSz="266700">
              <a:lnSpc>
                <a:spcPct val="150000"/>
              </a:lnSpc>
              <a:spcBef>
                <a:spcPct val="0"/>
              </a:spcBef>
              <a:spcAft>
                <a:spcPct val="0"/>
              </a:spcAft>
              <a:buFont typeface="Arial" panose="020B0604020202020204" pitchFamily="34" charset="0"/>
              <a:buChar char="•"/>
            </a:pPr>
            <a:r>
              <a:rPr b="1">
                <a:solidFill>
                  <a:schemeClr val="tx1"/>
                </a:solidFill>
                <a:latin typeface="微软雅黑" panose="020B0503020204020204" charset="-122"/>
                <a:ea typeface="微软雅黑" panose="020B0503020204020204" charset="-122"/>
              </a:rPr>
              <a:t>集成学习方法</a:t>
            </a:r>
            <a:r>
              <a:rPr>
                <a:solidFill>
                  <a:schemeClr val="tx1"/>
                </a:solidFill>
                <a:latin typeface="微软雅黑" panose="020B0503020204020204" charset="-122"/>
                <a:ea typeface="微软雅黑" panose="020B0503020204020204" charset="-122"/>
              </a:rPr>
              <a:t>：集成学习在训练效率和模型效果上均优于BP神经网络。</a:t>
            </a:r>
            <a:endParaRPr>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b="1">
                <a:solidFill>
                  <a:schemeClr val="tx1"/>
                </a:solidFill>
                <a:latin typeface="微软雅黑" panose="020B0503020204020204" charset="-122"/>
                <a:ea typeface="微软雅黑" panose="020B0503020204020204" charset="-122"/>
              </a:rPr>
              <a:t>不同的集成学习方法</a:t>
            </a:r>
            <a:r>
              <a:rPr>
                <a:solidFill>
                  <a:schemeClr val="tx1"/>
                </a:solidFill>
                <a:latin typeface="微软雅黑" panose="020B0503020204020204" charset="-122"/>
                <a:ea typeface="微软雅黑" panose="020B0503020204020204" charset="-122"/>
              </a:rPr>
              <a:t>：支持向量机不适用于处理该问题；在计算时间充足的情况下， cat boost、extra tree 和 lightgbm 在处理本问题上效果更好；而考虑到训练用时，改良的GBDT算法（lightgbm、catboost和XGboost）的训练速度明显更快（30s以内）。</a:t>
            </a:r>
            <a:endParaRPr>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b="1">
                <a:solidFill>
                  <a:schemeClr val="tx1"/>
                </a:solidFill>
                <a:latin typeface="微软雅黑" panose="020B0503020204020204" charset="-122"/>
                <a:ea typeface="微软雅黑" panose="020B0503020204020204" charset="-122"/>
              </a:rPr>
              <a:t>垂直方向</a:t>
            </a:r>
            <a:r>
              <a:rPr>
                <a:solidFill>
                  <a:schemeClr val="tx1"/>
                </a:solidFill>
                <a:latin typeface="微软雅黑" panose="020B0503020204020204" charset="-122"/>
                <a:ea typeface="微软雅黑" panose="020B0503020204020204" charset="-122"/>
              </a:rPr>
              <a:t>的飞行数据（位置、速度、加速度）在各种模型中具有更高的重要性，对功率的影响较大；其次是载荷和风速。</a:t>
            </a:r>
            <a:endParaRPr>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b="1">
                <a:solidFill>
                  <a:schemeClr val="tx1"/>
                </a:solidFill>
                <a:latin typeface="微软雅黑" panose="020B0503020204020204" charset="-122"/>
                <a:ea typeface="微软雅黑" panose="020B0503020204020204" charset="-122"/>
              </a:rPr>
              <a:t>较大量的数据</a:t>
            </a:r>
            <a:r>
              <a:rPr>
                <a:solidFill>
                  <a:schemeClr val="tx1"/>
                </a:solidFill>
                <a:latin typeface="微软雅黑" panose="020B0503020204020204" charset="-122"/>
                <a:ea typeface="微软雅黑" panose="020B0503020204020204" charset="-122"/>
              </a:rPr>
              <a:t>（10w行以上）</a:t>
            </a:r>
            <a:r>
              <a:rPr lang="zh-CN">
                <a:solidFill>
                  <a:schemeClr val="tx1"/>
                </a:solidFill>
                <a:latin typeface="微软雅黑" panose="020B0503020204020204" charset="-122"/>
                <a:ea typeface="微软雅黑" panose="020B0503020204020204" charset="-122"/>
              </a:rPr>
              <a:t>可以</a:t>
            </a:r>
            <a:r>
              <a:rPr>
                <a:solidFill>
                  <a:schemeClr val="tx1"/>
                </a:solidFill>
                <a:latin typeface="微软雅黑" panose="020B0503020204020204" charset="-122"/>
                <a:ea typeface="微软雅黑" panose="020B0503020204020204" charset="-122"/>
              </a:rPr>
              <a:t>提升模型性能并避免过拟合。</a:t>
            </a:r>
            <a:endParaRPr>
              <a:solidFill>
                <a:schemeClr val="tx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nvPr/>
        </p:nvPicPr>
        <p:blipFill>
          <a:blip r:embed="rId2">
            <a:alphaModFix amt="15000"/>
            <a:grayscl/>
            <a:lum bright="-6000"/>
          </a:blip>
          <a:stretch>
            <a:fillRect/>
          </a:stretch>
        </p:blipFill>
        <p:spPr>
          <a:xfrm>
            <a:off x="3629025" y="575945"/>
            <a:ext cx="10714990" cy="7179310"/>
          </a:xfrm>
          <a:prstGeom prst="rect">
            <a:avLst/>
          </a:prstGeom>
          <a:effectLst>
            <a:softEdge rad="127000"/>
          </a:effectLst>
        </p:spPr>
      </p:pic>
      <p:sp>
        <p:nvSpPr>
          <p:cNvPr id="62" name="文本框 61"/>
          <p:cNvSpPr txBox="1">
            <a:spLocks noChangeArrowheads="1"/>
          </p:cNvSpPr>
          <p:nvPr/>
        </p:nvSpPr>
        <p:spPr bwMode="auto">
          <a:xfrm>
            <a:off x="5165090" y="2726055"/>
            <a:ext cx="594106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indent="0">
              <a:buNone/>
              <a:defRPr/>
            </a:pPr>
            <a:r>
              <a:rPr lang="zh-CN" altLang="en-US" sz="4800" kern="0" dirty="0">
                <a:solidFill>
                  <a:schemeClr val="tx1">
                    <a:lumMod val="65000"/>
                    <a:lumOff val="35000"/>
                  </a:schemeClr>
                </a:solidFill>
                <a:latin typeface="微软雅黑" panose="020B0503020204020204" charset="-122"/>
                <a:ea typeface="微软雅黑" panose="020B0503020204020204" charset="-122"/>
              </a:rPr>
              <a:t>总结展望</a:t>
            </a:r>
            <a:endParaRPr lang="zh-CN" altLang="en-US" sz="4800" kern="0" dirty="0">
              <a:solidFill>
                <a:schemeClr val="tx1">
                  <a:lumMod val="65000"/>
                  <a:lumOff val="35000"/>
                </a:schemeClr>
              </a:solidFill>
              <a:latin typeface="微软雅黑" panose="020B0503020204020204" charset="-122"/>
              <a:ea typeface="微软雅黑" panose="020B0503020204020204" charset="-122"/>
            </a:endParaRPr>
          </a:p>
        </p:txBody>
      </p:sp>
      <p:sp>
        <p:nvSpPr>
          <p:cNvPr id="63" name="矩形 62"/>
          <p:cNvSpPr/>
          <p:nvPr/>
        </p:nvSpPr>
        <p:spPr>
          <a:xfrm>
            <a:off x="5242559" y="3625852"/>
            <a:ext cx="6112041" cy="368300"/>
          </a:xfrm>
          <a:prstGeom prst="rect">
            <a:avLst/>
          </a:prstGeom>
        </p:spPr>
        <p:txBody>
          <a:bodyPr wrap="square">
            <a:spAutoFit/>
          </a:bodyPr>
          <a:lstStyle/>
          <a:p>
            <a:r>
              <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rPr>
              <a:t>Summary and Outlook</a:t>
            </a:r>
            <a:endPar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endParaRPr>
          </a:p>
        </p:txBody>
      </p:sp>
      <p:cxnSp>
        <p:nvCxnSpPr>
          <p:cNvPr id="35" name="直接连接符 34"/>
          <p:cNvCxnSpPr/>
          <p:nvPr/>
        </p:nvCxnSpPr>
        <p:spPr>
          <a:xfrm>
            <a:off x="5317587" y="3575745"/>
            <a:ext cx="2462530"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建筑的摆设布局&#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36" name="任意多边形: 形状 35"/>
          <p:cNvSpPr/>
          <p:nvPr/>
        </p:nvSpPr>
        <p:spPr>
          <a:xfrm>
            <a:off x="0" y="-29009"/>
            <a:ext cx="3438924" cy="6799114"/>
          </a:xfrm>
          <a:custGeom>
            <a:avLst/>
            <a:gdLst>
              <a:gd name="connsiteX0" fmla="*/ 39367 w 3438924"/>
              <a:gd name="connsiteY0" fmla="*/ 0 h 6799114"/>
              <a:gd name="connsiteX1" fmla="*/ 3438924 w 3438924"/>
              <a:gd name="connsiteY1" fmla="*/ 3399557 h 6799114"/>
              <a:gd name="connsiteX2" fmla="*/ 39367 w 3438924"/>
              <a:gd name="connsiteY2" fmla="*/ 6799114 h 6799114"/>
              <a:gd name="connsiteX3" fmla="*/ 0 w 3438924"/>
              <a:gd name="connsiteY3" fmla="*/ 6798119 h 6799114"/>
              <a:gd name="connsiteX4" fmla="*/ 0 w 3438924"/>
              <a:gd name="connsiteY4" fmla="*/ 5731633 h 6799114"/>
              <a:gd name="connsiteX5" fmla="*/ 61090 w 3438924"/>
              <a:gd name="connsiteY5" fmla="*/ 5734717 h 6799114"/>
              <a:gd name="connsiteX6" fmla="*/ 2450555 w 3438924"/>
              <a:gd name="connsiteY6" fmla="*/ 3345252 h 6799114"/>
              <a:gd name="connsiteX7" fmla="*/ 61090 w 3438924"/>
              <a:gd name="connsiteY7" fmla="*/ 955788 h 6799114"/>
              <a:gd name="connsiteX8" fmla="*/ 0 w 3438924"/>
              <a:gd name="connsiteY8" fmla="*/ 958873 h 6799114"/>
              <a:gd name="connsiteX9" fmla="*/ 0 w 3438924"/>
              <a:gd name="connsiteY9" fmla="*/ 996 h 679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8924" h="6799114">
                <a:moveTo>
                  <a:pt x="39367" y="0"/>
                </a:moveTo>
                <a:cubicBezTo>
                  <a:pt x="1916891" y="0"/>
                  <a:pt x="3438924" y="1522033"/>
                  <a:pt x="3438924" y="3399557"/>
                </a:cubicBezTo>
                <a:cubicBezTo>
                  <a:pt x="3438924" y="5277081"/>
                  <a:pt x="1916891" y="6799114"/>
                  <a:pt x="39367" y="6799114"/>
                </a:cubicBezTo>
                <a:lnTo>
                  <a:pt x="0" y="6798119"/>
                </a:lnTo>
                <a:lnTo>
                  <a:pt x="0" y="5731633"/>
                </a:lnTo>
                <a:lnTo>
                  <a:pt x="61090" y="5734717"/>
                </a:lnTo>
                <a:cubicBezTo>
                  <a:pt x="1380755" y="5734717"/>
                  <a:pt x="2450555" y="4664917"/>
                  <a:pt x="2450555" y="3345252"/>
                </a:cubicBezTo>
                <a:cubicBezTo>
                  <a:pt x="2450555" y="2025588"/>
                  <a:pt x="1380755" y="955788"/>
                  <a:pt x="61090" y="955788"/>
                </a:cubicBezTo>
                <a:lnTo>
                  <a:pt x="0" y="958873"/>
                </a:lnTo>
                <a:lnTo>
                  <a:pt x="0" y="996"/>
                </a:lnTo>
                <a:close/>
              </a:path>
            </a:pathLst>
          </a:cu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60874"/>
              </a:solidFill>
            </a:endParaRPr>
          </a:p>
        </p:txBody>
      </p:sp>
      <p:sp>
        <p:nvSpPr>
          <p:cNvPr id="11" name="文本框 10"/>
          <p:cNvSpPr txBox="1"/>
          <p:nvPr/>
        </p:nvSpPr>
        <p:spPr>
          <a:xfrm>
            <a:off x="287079" y="2498651"/>
            <a:ext cx="1924493" cy="1772285"/>
          </a:xfrm>
          <a:prstGeom prst="rect">
            <a:avLst/>
          </a:prstGeom>
          <a:noFill/>
        </p:spPr>
        <p:txBody>
          <a:bodyPr wrap="square" lIns="0" tIns="0" rIns="0" bIns="0" rtlCol="0">
            <a:spAutoFit/>
          </a:bodyPr>
          <a:lstStyle/>
          <a:p>
            <a:pPr algn="l">
              <a:lnSpc>
                <a:spcPct val="120000"/>
              </a:lnSpc>
            </a:pPr>
            <a:r>
              <a:rPr lang="en-US" altLang="zh-CN" sz="9600" spc="300" dirty="0">
                <a:solidFill>
                  <a:srgbClr val="660874"/>
                </a:solidFill>
                <a:latin typeface="启功字体简体" panose="03000509000000000000" pitchFamily="65" charset="-122"/>
                <a:ea typeface="思源宋体 CN" panose="02020400000000000000"/>
              </a:rPr>
              <a:t>06</a:t>
            </a:r>
            <a:endParaRPr lang="zh-CN" altLang="en-US" sz="9600" spc="300" dirty="0">
              <a:solidFill>
                <a:srgbClr val="660874"/>
              </a:solidFill>
              <a:latin typeface="启功字体简体" panose="03000509000000000000" pitchFamily="65" charset="-122"/>
              <a:ea typeface="思源宋体 CN" panose="02020400000000000000"/>
            </a:endParaRPr>
          </a:p>
        </p:txBody>
      </p:sp>
      <p:grpSp>
        <p:nvGrpSpPr>
          <p:cNvPr id="2" name="组合 1"/>
          <p:cNvGrpSpPr>
            <a:grpSpLocks noChangeAspect="1"/>
          </p:cNvGrpSpPr>
          <p:nvPr/>
        </p:nvGrpSpPr>
        <p:grpSpPr>
          <a:xfrm>
            <a:off x="10386222" y="242117"/>
            <a:ext cx="1561684" cy="469972"/>
            <a:chOff x="2685028" y="2876682"/>
            <a:chExt cx="5502784" cy="1656004"/>
          </a:xfrm>
        </p:grpSpPr>
        <p:sp>
          <p:nvSpPr>
            <p:cNvPr id="3"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sp>
          <p:nvSpPr>
            <p:cNvPr id="4"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pic>
          <p:nvPicPr>
            <p:cNvPr id="5" name="图片 4"/>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62" grpId="0"/>
      <p:bldP spid="6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323215"/>
            <a:ext cx="5458460" cy="722630"/>
            <a:chOff x="1321" y="510"/>
            <a:chExt cx="8596" cy="1138"/>
          </a:xfrm>
        </p:grpSpPr>
        <p:sp>
          <p:nvSpPr>
            <p:cNvPr id="35" name="文本框 34"/>
            <p:cNvSpPr txBox="1"/>
            <p:nvPr/>
          </p:nvSpPr>
          <p:spPr>
            <a:xfrm>
              <a:off x="1321" y="510"/>
              <a:ext cx="8596" cy="62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6.</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总结展望</a:t>
              </a:r>
              <a:endPar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667"/>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Summary and Outlook</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a:p>
              <a:pPr algn="l">
                <a:defRPr/>
              </a:pP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727710" y="1405890"/>
            <a:ext cx="10552430" cy="5492750"/>
          </a:xfrm>
          <a:prstGeom prst="rect">
            <a:avLst/>
          </a:prstGeom>
        </p:spPr>
        <p:txBody>
          <a:bodyPr wrap="square">
            <a:spAutoFit/>
          </a:bodyPr>
          <a:p>
            <a:pPr marL="285750" indent="-285750" algn="just" defTabSz="266700">
              <a:lnSpc>
                <a:spcPct val="150000"/>
              </a:lnSpc>
              <a:spcBef>
                <a:spcPct val="0"/>
              </a:spcBef>
              <a:spcAft>
                <a:spcPct val="0"/>
              </a:spcAft>
              <a:buFont typeface="Arial" panose="020B0604020202020204" pitchFamily="34" charset="0"/>
              <a:buChar char="•"/>
            </a:pPr>
            <a:r>
              <a:rPr lang="zh-CN">
                <a:latin typeface="微软雅黑" panose="020B0503020204020204" charset="-122"/>
                <a:ea typeface="微软雅黑" panose="020B0503020204020204" charset="-122"/>
                <a:sym typeface="+mn-ea"/>
              </a:rPr>
              <a:t>对无人机飞行数据进行了初步</a:t>
            </a:r>
            <a:r>
              <a:rPr lang="zh-CN" b="1">
                <a:latin typeface="微软雅黑" panose="020B0503020204020204" charset="-122"/>
                <a:ea typeface="微软雅黑" panose="020B0503020204020204" charset="-122"/>
                <a:sym typeface="+mn-ea"/>
              </a:rPr>
              <a:t>数据清洗</a:t>
            </a:r>
            <a:r>
              <a:rPr lang="zh-CN">
                <a:latin typeface="微软雅黑" panose="020B0503020204020204" charset="-122"/>
                <a:ea typeface="微软雅黑" panose="020B0503020204020204" charset="-122"/>
                <a:sym typeface="+mn-ea"/>
              </a:rPr>
              <a:t>和</a:t>
            </a:r>
            <a:r>
              <a:rPr lang="zh-CN" b="1">
                <a:latin typeface="微软雅黑" panose="020B0503020204020204" charset="-122"/>
                <a:ea typeface="微软雅黑" panose="020B0503020204020204" charset="-122"/>
                <a:sym typeface="+mn-ea"/>
              </a:rPr>
              <a:t>描述性统计分析</a:t>
            </a:r>
            <a:endParaRPr lang="zh-CN" b="1">
              <a:latin typeface="微软雅黑" panose="020B0503020204020204" charset="-122"/>
              <a:ea typeface="微软雅黑" panose="020B0503020204020204" charset="-122"/>
              <a:sym typeface="+mn-ea"/>
            </a:endParaRPr>
          </a:p>
          <a:p>
            <a:pPr marL="285750" indent="-285750" algn="just" defTabSz="266700">
              <a:lnSpc>
                <a:spcPct val="150000"/>
              </a:lnSpc>
              <a:spcBef>
                <a:spcPct val="0"/>
              </a:spcBef>
              <a:spcAft>
                <a:spcPct val="0"/>
              </a:spcAft>
              <a:buFont typeface="Arial" panose="020B0604020202020204" pitchFamily="34" charset="0"/>
              <a:buChar char="•"/>
            </a:pPr>
            <a:r>
              <a:rPr lang="zh-CN">
                <a:latin typeface="微软雅黑" panose="020B0503020204020204" charset="-122"/>
                <a:ea typeface="微软雅黑" panose="020B0503020204020204" charset="-122"/>
                <a:sym typeface="+mn-ea"/>
              </a:rPr>
              <a:t>根据参考文献，将对单位距离的能耗预测转化为对</a:t>
            </a:r>
            <a:r>
              <a:rPr lang="zh-CN" b="1">
                <a:latin typeface="微软雅黑" panose="020B0503020204020204" charset="-122"/>
                <a:ea typeface="微软雅黑" panose="020B0503020204020204" charset="-122"/>
                <a:sym typeface="+mn-ea"/>
              </a:rPr>
              <a:t>功率</a:t>
            </a:r>
            <a:r>
              <a:rPr lang="zh-CN">
                <a:latin typeface="微软雅黑" panose="020B0503020204020204" charset="-122"/>
                <a:ea typeface="微软雅黑" panose="020B0503020204020204" charset="-122"/>
                <a:sym typeface="+mn-ea"/>
              </a:rPr>
              <a:t>的</a:t>
            </a:r>
            <a:r>
              <a:rPr lang="zh-CN">
                <a:latin typeface="微软雅黑" panose="020B0503020204020204" charset="-122"/>
                <a:ea typeface="微软雅黑" panose="020B0503020204020204" charset="-122"/>
                <a:sym typeface="+mn-ea"/>
              </a:rPr>
              <a:t>预测</a:t>
            </a:r>
            <a:endParaRPr lang="zh-CN">
              <a:latin typeface="微软雅黑" panose="020B0503020204020204" charset="-122"/>
              <a:ea typeface="微软雅黑" panose="020B0503020204020204" charset="-122"/>
              <a:sym typeface="+mn-ea"/>
            </a:endParaRPr>
          </a:p>
          <a:p>
            <a:pPr marL="285750" indent="-285750" algn="just" defTabSz="266700">
              <a:lnSpc>
                <a:spcPct val="150000"/>
              </a:lnSpc>
              <a:spcBef>
                <a:spcPct val="0"/>
              </a:spcBef>
              <a:spcAft>
                <a:spcPct val="0"/>
              </a:spcAft>
              <a:buFont typeface="Arial" panose="020B0604020202020204" pitchFamily="34" charset="0"/>
              <a:buChar char="•"/>
            </a:pPr>
            <a:r>
              <a:rPr lang="zh-CN">
                <a:latin typeface="微软雅黑" panose="020B0503020204020204" charset="-122"/>
                <a:ea typeface="微软雅黑" panose="020B0503020204020204" charset="-122"/>
                <a:sym typeface="+mn-ea"/>
              </a:rPr>
              <a:t>采用</a:t>
            </a:r>
            <a:r>
              <a:rPr lang="zh-CN" b="1">
                <a:latin typeface="微软雅黑" panose="020B0503020204020204" charset="-122"/>
                <a:ea typeface="微软雅黑" panose="020B0503020204020204" charset="-122"/>
                <a:sym typeface="+mn-ea"/>
              </a:rPr>
              <a:t>因子分析</a:t>
            </a:r>
            <a:r>
              <a:rPr lang="zh-CN">
                <a:latin typeface="微软雅黑" panose="020B0503020204020204" charset="-122"/>
                <a:ea typeface="微软雅黑" panose="020B0503020204020204" charset="-122"/>
                <a:sym typeface="+mn-ea"/>
              </a:rPr>
              <a:t>、</a:t>
            </a:r>
            <a:r>
              <a:rPr lang="zh-CN" b="1">
                <a:latin typeface="微软雅黑" panose="020B0503020204020204" charset="-122"/>
                <a:ea typeface="微软雅黑" panose="020B0503020204020204" charset="-122"/>
                <a:sym typeface="+mn-ea"/>
              </a:rPr>
              <a:t>回归分析</a:t>
            </a:r>
            <a:r>
              <a:rPr lang="zh-CN">
                <a:latin typeface="微软雅黑" panose="020B0503020204020204" charset="-122"/>
                <a:ea typeface="微软雅黑" panose="020B0503020204020204" charset="-122"/>
                <a:sym typeface="+mn-ea"/>
              </a:rPr>
              <a:t>的方法分析文献中的无人机能耗模型</a:t>
            </a:r>
            <a:endParaRPr lang="zh-CN">
              <a:latin typeface="微软雅黑" panose="020B0503020204020204" charset="-122"/>
              <a:ea typeface="微软雅黑" panose="020B0503020204020204" charset="-122"/>
              <a:sym typeface="+mn-ea"/>
            </a:endParaRPr>
          </a:p>
          <a:p>
            <a:pPr marL="285750" indent="-285750" algn="just" defTabSz="266700">
              <a:lnSpc>
                <a:spcPct val="150000"/>
              </a:lnSpc>
              <a:spcBef>
                <a:spcPct val="0"/>
              </a:spcBef>
              <a:spcAft>
                <a:spcPct val="0"/>
              </a:spcAft>
              <a:buFont typeface="Arial" panose="020B0604020202020204" pitchFamily="34" charset="0"/>
              <a:buChar char="•"/>
            </a:pPr>
            <a:r>
              <a:rPr lang="zh-CN">
                <a:latin typeface="微软雅黑" panose="020B0503020204020204" charset="-122"/>
                <a:ea typeface="微软雅黑" panose="020B0503020204020204" charset="-122"/>
                <a:sym typeface="+mn-ea"/>
              </a:rPr>
              <a:t>采用</a:t>
            </a:r>
            <a:r>
              <a:rPr lang="zh-CN" b="1">
                <a:latin typeface="微软雅黑" panose="020B0503020204020204" charset="-122"/>
                <a:ea typeface="微软雅黑" panose="020B0503020204020204" charset="-122"/>
                <a:sym typeface="+mn-ea"/>
              </a:rPr>
              <a:t>聚类分析</a:t>
            </a:r>
            <a:r>
              <a:rPr lang="zh-CN">
                <a:latin typeface="微软雅黑" panose="020B0503020204020204" charset="-122"/>
                <a:ea typeface="微软雅黑" panose="020B0503020204020204" charset="-122"/>
                <a:sym typeface="+mn-ea"/>
              </a:rPr>
              <a:t>对无人机飞行姿态进行分类，并考虑聚类结果等因素进行进一步清洗</a:t>
            </a:r>
            <a:endParaRPr lang="zh-CN">
              <a:latin typeface="微软雅黑" panose="020B0503020204020204" charset="-122"/>
              <a:ea typeface="微软雅黑" panose="020B0503020204020204" charset="-122"/>
              <a:sym typeface="+mn-ea"/>
            </a:endParaRPr>
          </a:p>
          <a:p>
            <a:pPr marL="285750" indent="-285750" algn="just" defTabSz="266700">
              <a:lnSpc>
                <a:spcPct val="150000"/>
              </a:lnSpc>
              <a:spcBef>
                <a:spcPct val="0"/>
              </a:spcBef>
              <a:spcAft>
                <a:spcPct val="0"/>
              </a:spcAft>
              <a:buFont typeface="Arial" panose="020B0604020202020204" pitchFamily="34" charset="0"/>
              <a:buChar char="•"/>
            </a:pPr>
            <a:r>
              <a:rPr lang="zh-CN">
                <a:latin typeface="微软雅黑" panose="020B0503020204020204" charset="-122"/>
                <a:ea typeface="微软雅黑" panose="020B0503020204020204" charset="-122"/>
                <a:sym typeface="+mn-ea"/>
              </a:rPr>
              <a:t>采用</a:t>
            </a:r>
            <a:r>
              <a:rPr lang="zh-CN" b="1">
                <a:latin typeface="微软雅黑" panose="020B0503020204020204" charset="-122"/>
                <a:ea typeface="微软雅黑" panose="020B0503020204020204" charset="-122"/>
                <a:sym typeface="+mn-ea"/>
              </a:rPr>
              <a:t>相关性分析、主成分分析、正太性和齐方差性检验</a:t>
            </a:r>
            <a:r>
              <a:rPr lang="zh-CN">
                <a:latin typeface="微软雅黑" panose="020B0503020204020204" charset="-122"/>
                <a:ea typeface="微软雅黑" panose="020B0503020204020204" charset="-122"/>
                <a:sym typeface="+mn-ea"/>
              </a:rPr>
              <a:t>的方法对无人机瞬时功率进行拟合</a:t>
            </a:r>
            <a:endParaRPr lang="zh-CN">
              <a:latin typeface="微软雅黑" panose="020B0503020204020204" charset="-122"/>
              <a:ea typeface="微软雅黑" panose="020B0503020204020204" charset="-122"/>
              <a:sym typeface="+mn-ea"/>
            </a:endParaRPr>
          </a:p>
          <a:p>
            <a:pPr marL="285750" indent="-285750" algn="just" defTabSz="266700">
              <a:lnSpc>
                <a:spcPct val="150000"/>
              </a:lnSpc>
              <a:spcBef>
                <a:spcPct val="0"/>
              </a:spcBef>
              <a:spcAft>
                <a:spcPct val="0"/>
              </a:spcAft>
              <a:buFont typeface="Arial" panose="020B0604020202020204" pitchFamily="34" charset="0"/>
              <a:buChar char="•"/>
            </a:pPr>
            <a:r>
              <a:rPr lang="zh-CN">
                <a:latin typeface="微软雅黑" panose="020B0503020204020204" charset="-122"/>
                <a:ea typeface="微软雅黑" panose="020B0503020204020204" charset="-122"/>
                <a:sym typeface="+mn-ea"/>
              </a:rPr>
              <a:t>最后，采用</a:t>
            </a:r>
            <a:r>
              <a:rPr lang="zh-CN" b="1">
                <a:latin typeface="微软雅黑" panose="020B0503020204020204" charset="-122"/>
                <a:ea typeface="微软雅黑" panose="020B0503020204020204" charset="-122"/>
                <a:sym typeface="+mn-ea"/>
              </a:rPr>
              <a:t>决策树、随机森林、extra tree、adaboost、GBDT、XGboost、catboost、lightgbm</a:t>
            </a:r>
            <a:r>
              <a:rPr lang="zh-CN">
                <a:latin typeface="微软雅黑" panose="020B0503020204020204" charset="-122"/>
                <a:ea typeface="微软雅黑" panose="020B0503020204020204" charset="-122"/>
                <a:sym typeface="+mn-ea"/>
              </a:rPr>
              <a:t>等机器学习方法对无人机瞬时功率进行回归。</a:t>
            </a:r>
            <a:r>
              <a:rPr>
                <a:latin typeface="微软雅黑" panose="020B0503020204020204" charset="-122"/>
                <a:ea typeface="微软雅黑" panose="020B0503020204020204" charset="-122"/>
                <a:sym typeface="+mn-ea"/>
              </a:rPr>
              <a:t>机器学习方法：机器学习方法比传统的线性回归方法效果更佳。</a:t>
            </a:r>
            <a:endParaRPr>
              <a:latin typeface="微软雅黑" panose="020B0503020204020204" charset="-122"/>
              <a:ea typeface="微软雅黑" panose="020B0503020204020204" charset="-122"/>
              <a:sym typeface="+mn-ea"/>
            </a:endParaRPr>
          </a:p>
          <a:p>
            <a:pPr marL="285750" indent="-285750" algn="just" defTabSz="266700">
              <a:lnSpc>
                <a:spcPct val="150000"/>
              </a:lnSpc>
              <a:spcBef>
                <a:spcPct val="0"/>
              </a:spcBef>
              <a:spcAft>
                <a:spcPct val="0"/>
              </a:spcAft>
              <a:buFont typeface="Arial" panose="020B0604020202020204" pitchFamily="34" charset="0"/>
              <a:buChar char="•"/>
            </a:pPr>
            <a:r>
              <a:rPr b="1">
                <a:latin typeface="微软雅黑" panose="020B0503020204020204" charset="-122"/>
                <a:ea typeface="微软雅黑" panose="020B0503020204020204" charset="-122"/>
                <a:sym typeface="+mn-ea"/>
              </a:rPr>
              <a:t>高负载、长距离</a:t>
            </a:r>
            <a:r>
              <a:rPr>
                <a:latin typeface="微软雅黑" panose="020B0503020204020204" charset="-122"/>
                <a:ea typeface="微软雅黑" panose="020B0503020204020204" charset="-122"/>
                <a:sym typeface="+mn-ea"/>
              </a:rPr>
              <a:t>的飞行会显著增加无人机整个飞行过程中的总耗能;</a:t>
            </a:r>
            <a:r>
              <a:rPr lang="en-US">
                <a:latin typeface="微软雅黑" panose="020B0503020204020204" charset="-122"/>
                <a:ea typeface="微软雅黑" panose="020B0503020204020204" charset="-122"/>
                <a:sym typeface="+mn-ea"/>
              </a:rPr>
              <a:t> </a:t>
            </a:r>
            <a:r>
              <a:rPr>
                <a:latin typeface="微软雅黑" panose="020B0503020204020204" charset="-122"/>
                <a:ea typeface="微软雅黑" panose="020B0503020204020204" charset="-122"/>
                <a:sym typeface="+mn-ea"/>
              </a:rPr>
              <a:t>在允许的范围内，应当尽量提高无人机的</a:t>
            </a:r>
            <a:r>
              <a:rPr b="1">
                <a:latin typeface="微软雅黑" panose="020B0503020204020204" charset="-122"/>
                <a:ea typeface="微软雅黑" panose="020B0503020204020204" charset="-122"/>
                <a:sym typeface="+mn-ea"/>
              </a:rPr>
              <a:t>飞行速度</a:t>
            </a:r>
            <a:r>
              <a:rPr>
                <a:latin typeface="微软雅黑" panose="020B0503020204020204" charset="-122"/>
                <a:ea typeface="微软雅黑" panose="020B0503020204020204" charset="-122"/>
                <a:sym typeface="+mn-ea"/>
              </a:rPr>
              <a:t>以减小飞行过程的总耗能</a:t>
            </a:r>
            <a:r>
              <a:rPr lang="zh-CN">
                <a:latin typeface="微软雅黑" panose="020B0503020204020204" charset="-122"/>
                <a:ea typeface="微软雅黑" panose="020B0503020204020204" charset="-122"/>
                <a:sym typeface="+mn-ea"/>
              </a:rPr>
              <a:t>。</a:t>
            </a:r>
            <a:endParaRPr lang="zh-CN">
              <a:latin typeface="微软雅黑" panose="020B0503020204020204" charset="-122"/>
              <a:ea typeface="微软雅黑" panose="020B0503020204020204" charset="-122"/>
              <a:sym typeface="+mn-ea"/>
            </a:endParaRPr>
          </a:p>
          <a:p>
            <a:pPr marL="285750" indent="-285750" algn="just" defTabSz="266700">
              <a:lnSpc>
                <a:spcPct val="150000"/>
              </a:lnSpc>
              <a:spcBef>
                <a:spcPct val="0"/>
              </a:spcBef>
              <a:spcAft>
                <a:spcPct val="0"/>
              </a:spcAft>
              <a:buFont typeface="Arial" panose="020B0604020202020204" pitchFamily="34" charset="0"/>
              <a:buChar char="•"/>
            </a:pPr>
            <a:r>
              <a:rPr lang="zh-CN">
                <a:latin typeface="微软雅黑" panose="020B0503020204020204" charset="-122"/>
                <a:ea typeface="微软雅黑" panose="020B0503020204020204" charset="-122"/>
                <a:sym typeface="+mn-ea"/>
              </a:rPr>
              <a:t>使用</a:t>
            </a:r>
            <a:r>
              <a:rPr lang="zh-CN" b="1">
                <a:latin typeface="微软雅黑" panose="020B0503020204020204" charset="-122"/>
                <a:ea typeface="微软雅黑" panose="020B0503020204020204" charset="-122"/>
                <a:sym typeface="+mn-ea"/>
              </a:rPr>
              <a:t>机器学习方法</a:t>
            </a:r>
            <a:r>
              <a:rPr lang="zh-CN">
                <a:latin typeface="微软雅黑" panose="020B0503020204020204" charset="-122"/>
                <a:ea typeface="微软雅黑" panose="020B0503020204020204" charset="-122"/>
                <a:sym typeface="+mn-ea"/>
              </a:rPr>
              <a:t>效果明显优于传统统计方法，但对数据</a:t>
            </a:r>
            <a:r>
              <a:rPr lang="zh-CN" b="1">
                <a:latin typeface="微软雅黑" panose="020B0503020204020204" charset="-122"/>
                <a:ea typeface="微软雅黑" panose="020B0503020204020204" charset="-122"/>
                <a:sym typeface="+mn-ea"/>
              </a:rPr>
              <a:t>样本量</a:t>
            </a:r>
            <a:r>
              <a:rPr lang="zh-CN">
                <a:latin typeface="微软雅黑" panose="020B0503020204020204" charset="-122"/>
                <a:ea typeface="微软雅黑" panose="020B0503020204020204" charset="-122"/>
                <a:sym typeface="+mn-ea"/>
              </a:rPr>
              <a:t>有较高要求。</a:t>
            </a:r>
            <a:endParaRPr lang="zh-CN">
              <a:latin typeface="微软雅黑" panose="020B0503020204020204" charset="-122"/>
              <a:ea typeface="微软雅黑" panose="020B0503020204020204" charset="-122"/>
              <a:sym typeface="+mn-ea"/>
            </a:endParaRPr>
          </a:p>
          <a:p>
            <a:pPr marL="285750" indent="-285750" algn="just" defTabSz="266700">
              <a:lnSpc>
                <a:spcPct val="150000"/>
              </a:lnSpc>
              <a:spcBef>
                <a:spcPct val="0"/>
              </a:spcBef>
              <a:spcAft>
                <a:spcPct val="0"/>
              </a:spcAft>
              <a:buFont typeface="Arial" panose="020B0604020202020204" pitchFamily="34" charset="0"/>
              <a:buChar char="•"/>
            </a:pPr>
            <a:r>
              <a:rPr lang="zh-CN">
                <a:latin typeface="微软雅黑" panose="020B0503020204020204" charset="-122"/>
                <a:ea typeface="微软雅黑" panose="020B0503020204020204" charset="-122"/>
                <a:sym typeface="+mn-ea"/>
              </a:rPr>
              <a:t>无人机的</a:t>
            </a:r>
            <a:r>
              <a:rPr lang="zh-CN" b="1">
                <a:latin typeface="微软雅黑" panose="020B0503020204020204" charset="-122"/>
                <a:ea typeface="微软雅黑" panose="020B0503020204020204" charset="-122"/>
                <a:sym typeface="+mn-ea"/>
              </a:rPr>
              <a:t>上升与下降</a:t>
            </a:r>
            <a:r>
              <a:rPr lang="zh-CN">
                <a:latin typeface="微软雅黑" panose="020B0503020204020204" charset="-122"/>
                <a:ea typeface="微软雅黑" panose="020B0503020204020204" charset="-122"/>
                <a:sym typeface="+mn-ea"/>
              </a:rPr>
              <a:t>对能耗有较大贡献，当评估路径的能耗量时，需要将平飞高度纳入考虑范围</a:t>
            </a:r>
            <a:endParaRPr>
              <a:latin typeface="微软雅黑" panose="020B0503020204020204" charset="-122"/>
              <a:ea typeface="微软雅黑" panose="020B0503020204020204" charset="-122"/>
              <a:sym typeface="+mn-ea"/>
            </a:endParaRPr>
          </a:p>
          <a:p>
            <a:pPr marL="285750" indent="-285750" algn="just" defTabSz="266700">
              <a:lnSpc>
                <a:spcPct val="150000"/>
              </a:lnSpc>
              <a:spcBef>
                <a:spcPct val="0"/>
              </a:spcBef>
              <a:spcAft>
                <a:spcPct val="0"/>
              </a:spcAft>
              <a:buFont typeface="Arial" panose="020B0604020202020204" pitchFamily="34" charset="0"/>
              <a:buChar char="•"/>
            </a:pPr>
            <a:endParaRPr lang="en-US" altLang="zh-CN">
              <a:solidFill>
                <a:schemeClr val="tx1"/>
              </a:solidFill>
              <a:latin typeface="微软雅黑" panose="020B0503020204020204" charset="-122"/>
              <a:ea typeface="微软雅黑" panose="020B0503020204020204" charset="-122"/>
            </a:endParaRPr>
          </a:p>
        </p:txBody>
      </p:sp>
      <p:sp>
        <p:nvSpPr>
          <p:cNvPr id="11" name="文本框 10"/>
          <p:cNvSpPr txBox="1"/>
          <p:nvPr/>
        </p:nvSpPr>
        <p:spPr>
          <a:xfrm>
            <a:off x="727710" y="1007110"/>
            <a:ext cx="4064000" cy="398780"/>
          </a:xfrm>
          <a:prstGeom prst="rect">
            <a:avLst/>
          </a:prstGeom>
          <a:noFill/>
        </p:spPr>
        <p:txBody>
          <a:bodyPr wrap="square" rtlCol="0">
            <a:spAutoFit/>
          </a:bodyPr>
          <a:p>
            <a:r>
              <a:rPr lang="zh-CN" altLang="en-US" sz="2000" b="1">
                <a:solidFill>
                  <a:srgbClr val="660874"/>
                </a:solidFill>
                <a:latin typeface="微软雅黑" panose="020B0503020204020204" charset="-122"/>
                <a:ea typeface="微软雅黑" panose="020B0503020204020204" charset="-122"/>
              </a:rPr>
              <a:t>总结</a:t>
            </a:r>
            <a:endParaRPr lang="zh-CN" altLang="en-US" sz="2000" b="1">
              <a:solidFill>
                <a:srgbClr val="660874"/>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4288155" cy="581660"/>
            <a:chOff x="1321" y="470"/>
            <a:chExt cx="6753" cy="916"/>
          </a:xfrm>
        </p:grpSpPr>
        <p:sp>
          <p:nvSpPr>
            <p:cNvPr id="35" name="文本框 34"/>
            <p:cNvSpPr txBox="1"/>
            <p:nvPr/>
          </p:nvSpPr>
          <p:spPr>
            <a:xfrm>
              <a:off x="1321" y="470"/>
              <a:ext cx="6753"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1.</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选题背景与</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数据源</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Research Background and Data Sources</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956310" y="4256405"/>
            <a:ext cx="7346315" cy="922020"/>
          </a:xfrm>
          <a:prstGeom prst="rect">
            <a:avLst/>
          </a:prstGeom>
        </p:spPr>
        <p:txBody>
          <a:bodyPr wrap="square">
            <a:spAutoFit/>
          </a:bodyPr>
          <a:p>
            <a:pPr marL="285750" indent="-285750" algn="just" defTabSz="266700">
              <a:lnSpc>
                <a:spcPct val="150000"/>
              </a:lnSpc>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实验使用了</a:t>
            </a:r>
            <a:r>
              <a:rPr lang="en-US" altLang="zh-CN">
                <a:latin typeface="微软雅黑" panose="020B0503020204020204" charset="-122"/>
                <a:ea typeface="微软雅黑" panose="020B0503020204020204" charset="-122"/>
                <a:cs typeface="微软雅黑" panose="020B0503020204020204" charset="-122"/>
              </a:rPr>
              <a:t>DJI Matrice 100</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M100</a:t>
            </a:r>
            <a:r>
              <a:rPr lang="zh-CN" altLang="en-US">
                <a:latin typeface="微软雅黑" panose="020B0503020204020204" charset="-122"/>
                <a:ea typeface="微软雅黑" panose="020B0503020204020204" charset="-122"/>
                <a:cs typeface="微软雅黑" panose="020B0503020204020204" charset="-122"/>
              </a:rPr>
              <a:t>）无人机，</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所有飞行数据均由机载传感器阵列同步采集，</a:t>
            </a:r>
            <a:r>
              <a:rPr lang="zh-CN" altLang="en-US" b="1">
                <a:latin typeface="微软雅黑" panose="020B0503020204020204" charset="-122"/>
                <a:ea typeface="微软雅黑" panose="020B0503020204020204" charset="-122"/>
                <a:cs typeface="微软雅黑" panose="020B0503020204020204" charset="-122"/>
              </a:rPr>
              <a:t>数据频率为</a:t>
            </a:r>
            <a:r>
              <a:rPr lang="en-US" altLang="zh-CN" b="1">
                <a:latin typeface="微软雅黑" panose="020B0503020204020204" charset="-122"/>
                <a:ea typeface="微软雅黑" panose="020B0503020204020204" charset="-122"/>
                <a:cs typeface="微软雅黑" panose="020B0503020204020204" charset="-122"/>
              </a:rPr>
              <a:t>5 Hz</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7"/>
          <a:srcRect b="13315"/>
          <a:stretch>
            <a:fillRect/>
          </a:stretch>
        </p:blipFill>
        <p:spPr>
          <a:xfrm>
            <a:off x="1270" y="1019175"/>
            <a:ext cx="9782175" cy="3232785"/>
          </a:xfrm>
          <a:prstGeom prst="rect">
            <a:avLst/>
          </a:prstGeom>
          <a:noFill/>
          <a:ln>
            <a:noFill/>
          </a:ln>
        </p:spPr>
      </p:pic>
      <p:sp>
        <p:nvSpPr>
          <p:cNvPr id="9" name="文本框 8"/>
          <p:cNvSpPr txBox="1"/>
          <p:nvPr/>
        </p:nvSpPr>
        <p:spPr>
          <a:xfrm>
            <a:off x="956310" y="5296535"/>
            <a:ext cx="6096000" cy="1252855"/>
          </a:xfrm>
          <a:prstGeom prst="rect">
            <a:avLst/>
          </a:prstGeom>
          <a:noFill/>
        </p:spPr>
        <p:txBody>
          <a:bodyPr wrap="square" rtlCol="0" anchor="t">
            <a:spAutoFit/>
          </a:bodyPr>
          <a:p>
            <a:pPr marL="285750" indent="-285750" algn="just" defTabSz="266700" fontAlgn="auto">
              <a:lnSpc>
                <a:spcPct val="140000"/>
              </a:lnSpc>
              <a:spcBef>
                <a:spcPts val="0"/>
              </a:spcBef>
              <a:spcAft>
                <a:spcPts val="0"/>
              </a:spcAft>
              <a:buFont typeface="Arial" panose="020B0604020202020204" pitchFamily="34" charset="0"/>
              <a:buChar char="•"/>
            </a:pPr>
            <a:r>
              <a:rPr lang="zh-CN" altLang="en-US" b="1">
                <a:latin typeface="微软雅黑" panose="020B0503020204020204" charset="-122"/>
                <a:ea typeface="微软雅黑" panose="020B0503020204020204" charset="-122"/>
                <a:cs typeface="微软雅黑" panose="020B0503020204020204" charset="-122"/>
                <a:sym typeface="+mn-ea"/>
              </a:rPr>
              <a:t>飞行高度</a:t>
            </a:r>
            <a:r>
              <a:rPr lang="zh-CN" altLang="en-US">
                <a:latin typeface="微软雅黑" panose="020B0503020204020204" charset="-122"/>
                <a:ea typeface="微软雅黑" panose="020B0503020204020204" charset="-122"/>
                <a:cs typeface="微软雅黑" panose="020B0503020204020204" charset="-122"/>
                <a:sym typeface="+mn-ea"/>
              </a:rPr>
              <a:t>设置</a:t>
            </a:r>
            <a:r>
              <a:rPr lang="en-US" altLang="zh-CN">
                <a:latin typeface="微软雅黑" panose="020B0503020204020204" charset="-122"/>
                <a:ea typeface="微软雅黑" panose="020B0503020204020204" charset="-122"/>
                <a:cs typeface="微软雅黑" panose="020B0503020204020204" charset="-122"/>
                <a:sym typeface="+mn-ea"/>
              </a:rPr>
              <a:t>:25</a:t>
            </a:r>
            <a:r>
              <a:rPr lang="zh-CN" altLang="en-US">
                <a:latin typeface="微软雅黑" panose="020B0503020204020204" charset="-122"/>
                <a:ea typeface="微软雅黑" panose="020B0503020204020204" charset="-122"/>
                <a:cs typeface="微软雅黑" panose="020B0503020204020204" charset="-122"/>
                <a:sym typeface="+mn-ea"/>
              </a:rPr>
              <a:t>米、</a:t>
            </a:r>
            <a:r>
              <a:rPr lang="en-US" altLang="zh-CN">
                <a:latin typeface="微软雅黑" panose="020B0503020204020204" charset="-122"/>
                <a:ea typeface="微软雅黑" panose="020B0503020204020204" charset="-122"/>
                <a:cs typeface="微软雅黑" panose="020B0503020204020204" charset="-122"/>
                <a:sym typeface="+mn-ea"/>
              </a:rPr>
              <a:t>50</a:t>
            </a:r>
            <a:r>
              <a:rPr lang="zh-CN" altLang="en-US">
                <a:latin typeface="微软雅黑" panose="020B0503020204020204" charset="-122"/>
                <a:ea typeface="微软雅黑" panose="020B0503020204020204" charset="-122"/>
                <a:cs typeface="微软雅黑" panose="020B0503020204020204" charset="-122"/>
                <a:sym typeface="+mn-ea"/>
              </a:rPr>
              <a:t>米、</a:t>
            </a:r>
            <a:r>
              <a:rPr lang="en-US" altLang="zh-CN">
                <a:latin typeface="微软雅黑" panose="020B0503020204020204" charset="-122"/>
                <a:ea typeface="微软雅黑" panose="020B0503020204020204" charset="-122"/>
                <a:cs typeface="微软雅黑" panose="020B0503020204020204" charset="-122"/>
                <a:sym typeface="+mn-ea"/>
              </a:rPr>
              <a:t>75</a:t>
            </a:r>
            <a:r>
              <a:rPr lang="zh-CN" altLang="en-US">
                <a:latin typeface="微软雅黑" panose="020B0503020204020204" charset="-122"/>
                <a:ea typeface="微软雅黑" panose="020B0503020204020204" charset="-122"/>
                <a:cs typeface="微软雅黑" panose="020B0503020204020204" charset="-122"/>
                <a:sym typeface="+mn-ea"/>
              </a:rPr>
              <a:t>米和</a:t>
            </a:r>
            <a:r>
              <a:rPr lang="en-US" altLang="zh-CN">
                <a:latin typeface="微软雅黑" panose="020B0503020204020204" charset="-122"/>
                <a:ea typeface="微软雅黑" panose="020B0503020204020204" charset="-122"/>
                <a:cs typeface="微软雅黑" panose="020B0503020204020204" charset="-122"/>
                <a:sym typeface="+mn-ea"/>
              </a:rPr>
              <a:t>100</a:t>
            </a:r>
            <a:r>
              <a:rPr lang="zh-CN" altLang="en-US">
                <a:latin typeface="微软雅黑" panose="020B0503020204020204" charset="-122"/>
                <a:ea typeface="微软雅黑" panose="020B0503020204020204" charset="-122"/>
                <a:cs typeface="微软雅黑" panose="020B0503020204020204" charset="-122"/>
                <a:sym typeface="+mn-ea"/>
              </a:rPr>
              <a:t>米</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lgn="just" defTabSz="266700" fontAlgn="auto">
              <a:lnSpc>
                <a:spcPct val="140000"/>
              </a:lnSpc>
              <a:spcBef>
                <a:spcPts val="0"/>
              </a:spcBef>
              <a:spcAft>
                <a:spcPts val="0"/>
              </a:spcAft>
              <a:buFont typeface="Arial" panose="020B0604020202020204" pitchFamily="34" charset="0"/>
              <a:buChar char="•"/>
            </a:pPr>
            <a:r>
              <a:rPr lang="zh-CN" altLang="en-US" b="1">
                <a:latin typeface="微软雅黑" panose="020B0503020204020204" charset="-122"/>
                <a:ea typeface="微软雅黑" panose="020B0503020204020204" charset="-122"/>
                <a:cs typeface="微软雅黑" panose="020B0503020204020204" charset="-122"/>
                <a:sym typeface="+mn-ea"/>
              </a:rPr>
              <a:t>速度</a:t>
            </a:r>
            <a:r>
              <a:rPr lang="zh-CN" altLang="en-US">
                <a:latin typeface="微软雅黑" panose="020B0503020204020204" charset="-122"/>
                <a:ea typeface="微软雅黑" panose="020B0503020204020204" charset="-122"/>
                <a:cs typeface="微软雅黑" panose="020B0503020204020204" charset="-122"/>
                <a:sym typeface="+mn-ea"/>
              </a:rPr>
              <a:t>设置</a:t>
            </a:r>
            <a:r>
              <a:rPr lang="en-US" altLang="zh-CN">
                <a:latin typeface="微软雅黑" panose="020B0503020204020204" charset="-122"/>
                <a:ea typeface="微软雅黑" panose="020B0503020204020204" charset="-122"/>
                <a:cs typeface="微软雅黑" panose="020B0503020204020204" charset="-122"/>
                <a:sym typeface="+mn-ea"/>
              </a:rPr>
              <a:t>:4 m/s</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6 m/s</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8 m/s</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10 m/s</a:t>
            </a:r>
            <a:r>
              <a:rPr lang="zh-CN" altLang="en-US">
                <a:latin typeface="微软雅黑" panose="020B0503020204020204" charset="-122"/>
                <a:ea typeface="微软雅黑" panose="020B0503020204020204" charset="-122"/>
                <a:cs typeface="微软雅黑" panose="020B0503020204020204" charset="-122"/>
                <a:sym typeface="+mn-ea"/>
              </a:rPr>
              <a:t>和</a:t>
            </a:r>
            <a:r>
              <a:rPr lang="en-US" altLang="zh-CN">
                <a:latin typeface="微软雅黑" panose="020B0503020204020204" charset="-122"/>
                <a:ea typeface="微软雅黑" panose="020B0503020204020204" charset="-122"/>
                <a:cs typeface="微软雅黑" panose="020B0503020204020204" charset="-122"/>
                <a:sym typeface="+mn-ea"/>
              </a:rPr>
              <a:t>12 m/s</a:t>
            </a:r>
            <a:endParaRPr lang="en-US" altLang="zh-CN">
              <a:latin typeface="微软雅黑" panose="020B0503020204020204" charset="-122"/>
              <a:ea typeface="微软雅黑" panose="020B0503020204020204" charset="-122"/>
              <a:cs typeface="微软雅黑" panose="020B0503020204020204" charset="-122"/>
              <a:sym typeface="+mn-ea"/>
            </a:endParaRPr>
          </a:p>
          <a:p>
            <a:pPr marL="285750" indent="-285750" algn="just" defTabSz="266700" fontAlgn="auto">
              <a:lnSpc>
                <a:spcPct val="140000"/>
              </a:lnSpc>
              <a:spcBef>
                <a:spcPts val="0"/>
              </a:spcBef>
              <a:spcAft>
                <a:spcPts val="0"/>
              </a:spcAft>
              <a:buFont typeface="Arial" panose="020B0604020202020204" pitchFamily="34" charset="0"/>
              <a:buChar char="•"/>
            </a:pPr>
            <a:r>
              <a:rPr lang="zh-CN" altLang="en-US" b="1">
                <a:latin typeface="微软雅黑" panose="020B0503020204020204" charset="-122"/>
                <a:ea typeface="微软雅黑" panose="020B0503020204020204" charset="-122"/>
                <a:cs typeface="微软雅黑" panose="020B0503020204020204" charset="-122"/>
                <a:sym typeface="+mn-ea"/>
              </a:rPr>
              <a:t>有效载荷</a:t>
            </a:r>
            <a:r>
              <a:rPr lang="zh-CN" altLang="en-US">
                <a:latin typeface="微软雅黑" panose="020B0503020204020204" charset="-122"/>
                <a:ea typeface="微软雅黑" panose="020B0503020204020204" charset="-122"/>
                <a:cs typeface="微软雅黑" panose="020B0503020204020204" charset="-122"/>
                <a:sym typeface="+mn-ea"/>
              </a:rPr>
              <a:t>设置</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无载荷、</a:t>
            </a:r>
            <a:r>
              <a:rPr lang="en-US" altLang="zh-CN">
                <a:latin typeface="微软雅黑" panose="020B0503020204020204" charset="-122"/>
                <a:ea typeface="微软雅黑" panose="020B0503020204020204" charset="-122"/>
                <a:cs typeface="微软雅黑" panose="020B0503020204020204" charset="-122"/>
                <a:sym typeface="+mn-ea"/>
              </a:rPr>
              <a:t>250</a:t>
            </a:r>
            <a:r>
              <a:rPr lang="zh-CN" altLang="en-US">
                <a:latin typeface="微软雅黑" panose="020B0503020204020204" charset="-122"/>
                <a:ea typeface="微软雅黑" panose="020B0503020204020204" charset="-122"/>
                <a:cs typeface="微软雅黑" panose="020B0503020204020204" charset="-122"/>
                <a:sym typeface="+mn-ea"/>
              </a:rPr>
              <a:t>克和</a:t>
            </a:r>
            <a:r>
              <a:rPr lang="en-US" altLang="zh-CN">
                <a:latin typeface="微软雅黑" panose="020B0503020204020204" charset="-122"/>
                <a:ea typeface="微软雅黑" panose="020B0503020204020204" charset="-122"/>
                <a:cs typeface="微软雅黑" panose="020B0503020204020204" charset="-122"/>
                <a:sym typeface="+mn-ea"/>
              </a:rPr>
              <a:t>500</a:t>
            </a:r>
            <a:r>
              <a:rPr lang="zh-CN" altLang="en-US">
                <a:latin typeface="微软雅黑" panose="020B0503020204020204" charset="-122"/>
                <a:ea typeface="微软雅黑" panose="020B0503020204020204" charset="-122"/>
                <a:cs typeface="微软雅黑" panose="020B0503020204020204" charset="-122"/>
                <a:sym typeface="+mn-ea"/>
              </a:rPr>
              <a:t>克。</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10" name="圆角矩形 9"/>
          <p:cNvSpPr/>
          <p:nvPr/>
        </p:nvSpPr>
        <p:spPr>
          <a:xfrm>
            <a:off x="7833360" y="4531995"/>
            <a:ext cx="1827530" cy="497205"/>
          </a:xfrm>
          <a:prstGeom prst="roundRect">
            <a:avLst/>
          </a:prstGeom>
          <a:solidFill>
            <a:srgbClr val="660874"/>
          </a:solidFill>
          <a:ln>
            <a:solidFill>
              <a:srgbClr val="66087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正常飞行</a:t>
            </a:r>
            <a:r>
              <a:rPr lang="zh-CN" altLang="en-US">
                <a:latin typeface="微软雅黑" panose="020B0503020204020204" charset="-122"/>
                <a:ea typeface="微软雅黑" panose="020B0503020204020204" charset="-122"/>
              </a:rPr>
              <a:t>模式</a:t>
            </a:r>
            <a:endParaRPr lang="zh-CN" altLang="en-US">
              <a:latin typeface="微软雅黑" panose="020B0503020204020204" charset="-122"/>
              <a:ea typeface="微软雅黑" panose="020B0503020204020204" charset="-122"/>
            </a:endParaRPr>
          </a:p>
        </p:txBody>
      </p:sp>
      <p:sp>
        <p:nvSpPr>
          <p:cNvPr id="12" name="圆角矩形 11"/>
          <p:cNvSpPr/>
          <p:nvPr/>
        </p:nvSpPr>
        <p:spPr>
          <a:xfrm>
            <a:off x="7832725" y="5259705"/>
            <a:ext cx="1827530" cy="497205"/>
          </a:xfrm>
          <a:prstGeom prst="roundRect">
            <a:avLst/>
          </a:prstGeom>
          <a:solidFill>
            <a:srgbClr val="660874"/>
          </a:solidFill>
          <a:ln>
            <a:solidFill>
              <a:srgbClr val="66087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悬停模式</a:t>
            </a:r>
            <a:endParaRPr lang="zh-CN" altLang="en-US">
              <a:latin typeface="微软雅黑" panose="020B0503020204020204" charset="-122"/>
              <a:ea typeface="微软雅黑" panose="020B0503020204020204" charset="-122"/>
            </a:endParaRPr>
          </a:p>
        </p:txBody>
      </p:sp>
      <p:sp>
        <p:nvSpPr>
          <p:cNvPr id="13" name="圆角矩形 12"/>
          <p:cNvSpPr/>
          <p:nvPr/>
        </p:nvSpPr>
        <p:spPr>
          <a:xfrm>
            <a:off x="7833360" y="5987415"/>
            <a:ext cx="1827530" cy="497205"/>
          </a:xfrm>
          <a:prstGeom prst="roundRect">
            <a:avLst/>
          </a:prstGeom>
          <a:solidFill>
            <a:srgbClr val="660874"/>
          </a:solidFill>
          <a:ln>
            <a:solidFill>
              <a:srgbClr val="66087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sym typeface="+mn-ea"/>
              </a:rPr>
              <a:t>怠速模式</a:t>
            </a:r>
            <a:endParaRPr lang="zh-CN" altLang="en-US">
              <a:latin typeface="微软雅黑" panose="020B0503020204020204" charset="-122"/>
              <a:ea typeface="微软雅黑" panose="020B0503020204020204" charset="-122"/>
            </a:endParaRPr>
          </a:p>
        </p:txBody>
      </p:sp>
      <p:sp>
        <p:nvSpPr>
          <p:cNvPr id="16" name="右大括号 15"/>
          <p:cNvSpPr/>
          <p:nvPr/>
        </p:nvSpPr>
        <p:spPr>
          <a:xfrm>
            <a:off x="9716770" y="4729480"/>
            <a:ext cx="295910" cy="1558290"/>
          </a:xfrm>
          <a:prstGeom prst="rightBrace">
            <a:avLst/>
          </a:prstGeom>
          <a:ln>
            <a:solidFill>
              <a:srgbClr val="660874"/>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矩形 16"/>
          <p:cNvSpPr/>
          <p:nvPr/>
        </p:nvSpPr>
        <p:spPr>
          <a:xfrm>
            <a:off x="10111740" y="5260340"/>
            <a:ext cx="1179830" cy="551180"/>
          </a:xfrm>
          <a:prstGeom prst="rect">
            <a:avLst/>
          </a:prstGeom>
          <a:solidFill>
            <a:srgbClr val="660874"/>
          </a:solidFill>
          <a:ln>
            <a:solidFill>
              <a:srgbClr val="66087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000" b="1">
                <a:latin typeface="微软雅黑" panose="020B0503020204020204" charset="-122"/>
                <a:ea typeface="微软雅黑" panose="020B0503020204020204" charset="-122"/>
                <a:cs typeface="微软雅黑" panose="020B0503020204020204" charset="-122"/>
              </a:rPr>
              <a:t>209</a:t>
            </a:r>
            <a:r>
              <a:rPr lang="zh-CN" altLang="en-US" sz="2000" b="1">
                <a:latin typeface="微软雅黑" panose="020B0503020204020204" charset="-122"/>
                <a:ea typeface="微软雅黑" panose="020B0503020204020204" charset="-122"/>
                <a:cs typeface="微软雅黑" panose="020B0503020204020204" charset="-122"/>
              </a:rPr>
              <a:t>次</a:t>
            </a:r>
            <a:endParaRPr lang="zh-CN" altLang="en-US" sz="2000" b="1">
              <a:latin typeface="微软雅黑" panose="020B0503020204020204" charset="-122"/>
              <a:ea typeface="微软雅黑" panose="020B0503020204020204" charset="-122"/>
              <a:cs typeface="微软雅黑" panose="020B0503020204020204" charset="-122"/>
            </a:endParaRPr>
          </a:p>
        </p:txBody>
      </p:sp>
      <p:cxnSp>
        <p:nvCxnSpPr>
          <p:cNvPr id="18" name="直接连接符 17"/>
          <p:cNvCxnSpPr/>
          <p:nvPr/>
        </p:nvCxnSpPr>
        <p:spPr>
          <a:xfrm>
            <a:off x="1273810" y="5274945"/>
            <a:ext cx="4823460" cy="0"/>
          </a:xfrm>
          <a:prstGeom prst="line">
            <a:avLst/>
          </a:prstGeom>
          <a:ln w="19050" cap="flat" cmpd="sng" algn="ctr">
            <a:solidFill>
              <a:srgbClr val="660874"/>
            </a:solidFill>
            <a:prstDash val="dash"/>
            <a:miter lim="800000"/>
          </a:ln>
        </p:spPr>
        <p:style>
          <a:lnRef idx="0">
            <a:schemeClr val="accent1"/>
          </a:lnRef>
          <a:fillRef idx="0">
            <a:srgbClr val="FFFFFF"/>
          </a:fillRef>
          <a:effectRef idx="0">
            <a:srgbClr val="FFFFFF"/>
          </a:effectRef>
          <a:fontRef idx="minor">
            <a:schemeClr val="tx1"/>
          </a:fontRef>
        </p:style>
      </p:cxnSp>
      <p:sp>
        <p:nvSpPr>
          <p:cNvPr id="3" name="文本框 2"/>
          <p:cNvSpPr txBox="1"/>
          <p:nvPr/>
        </p:nvSpPr>
        <p:spPr>
          <a:xfrm>
            <a:off x="9872345" y="1125220"/>
            <a:ext cx="2220595" cy="3046095"/>
          </a:xfrm>
          <a:prstGeom prst="rect">
            <a:avLst/>
          </a:prstGeom>
        </p:spPr>
        <p:txBody>
          <a:bodyPr wrap="square">
            <a:spAutoFit/>
          </a:bodyPr>
          <a:p>
            <a:r>
              <a:rPr lang="en-US" altLang="zh-CN" sz="1600">
                <a:latin typeface="Times New Roman" panose="02020603050405020304" charset="0"/>
                <a:cs typeface="Times New Roman" panose="02020603050405020304" charset="0"/>
              </a:rPr>
              <a:t>[1]RODRIGUES T A, PATRIKAR J, CHOUDHRY A, </a:t>
            </a:r>
            <a:r>
              <a:rPr lang="zh-CN" altLang="en-US" sz="1600">
                <a:latin typeface="Times New Roman" panose="02020603050405020304" charset="0"/>
                <a:cs typeface="Times New Roman" panose="02020603050405020304" charset="0"/>
              </a:rPr>
              <a:t>等</a:t>
            </a:r>
            <a:r>
              <a:rPr lang="en-US" altLang="zh-CN" sz="1600">
                <a:latin typeface="Times New Roman" panose="02020603050405020304" charset="0"/>
                <a:cs typeface="Times New Roman" panose="02020603050405020304" charset="0"/>
              </a:rPr>
              <a:t>. In-flight positional and energy use data set of a DJI Matrice 100 quadcopter for small package delivery[J/OL]. Scientific Data, 2021, 8(1): 155. DOI:</a:t>
            </a:r>
            <a:r>
              <a:rPr lang="en-US" altLang="zh-CN" sz="1600">
                <a:latin typeface="Times New Roman" panose="02020603050405020304" charset="0"/>
                <a:cs typeface="Times New Roman" panose="02020603050405020304" charset="0"/>
                <a:hlinkClick r:id="rId8"/>
              </a:rPr>
              <a:t>10.1038/s41597-021-00930-x</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323215"/>
            <a:ext cx="5458460" cy="722630"/>
            <a:chOff x="1321" y="510"/>
            <a:chExt cx="8596" cy="1138"/>
          </a:xfrm>
        </p:grpSpPr>
        <p:sp>
          <p:nvSpPr>
            <p:cNvPr id="35" name="文本框 34"/>
            <p:cNvSpPr txBox="1"/>
            <p:nvPr/>
          </p:nvSpPr>
          <p:spPr>
            <a:xfrm>
              <a:off x="1321" y="510"/>
              <a:ext cx="8596" cy="62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6.</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总结展望</a:t>
              </a:r>
              <a:endPar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667"/>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Summary and Outlook</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a:p>
              <a:pPr algn="l">
                <a:defRPr/>
              </a:pP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2" name="文本框 1"/>
          <p:cNvSpPr txBox="1"/>
          <p:nvPr/>
        </p:nvSpPr>
        <p:spPr>
          <a:xfrm>
            <a:off x="727710" y="2086610"/>
            <a:ext cx="10552430" cy="3830955"/>
          </a:xfrm>
          <a:prstGeom prst="rect">
            <a:avLst/>
          </a:prstGeom>
        </p:spPr>
        <p:txBody>
          <a:bodyPr wrap="square">
            <a:spAutoFit/>
          </a:bodyPr>
          <a:p>
            <a:pPr marL="285750" indent="-285750" algn="just" defTabSz="266700">
              <a:lnSpc>
                <a:spcPct val="150000"/>
              </a:lnSpc>
              <a:spcBef>
                <a:spcPct val="0"/>
              </a:spcBef>
              <a:spcAft>
                <a:spcPct val="0"/>
              </a:spcAft>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针对飞行姿态的不同聚类结果，优化能耗模型，提高模型的</a:t>
            </a:r>
            <a:r>
              <a:rPr lang="zh-CN" altLang="en-US">
                <a:solidFill>
                  <a:schemeClr val="tx1"/>
                </a:solidFill>
                <a:latin typeface="微软雅黑" panose="020B0503020204020204" charset="-122"/>
                <a:ea typeface="微软雅黑" panose="020B0503020204020204" charset="-122"/>
              </a:rPr>
              <a:t>拟合优度。</a:t>
            </a:r>
            <a:endParaRPr lang="zh-CN" altLang="en-US">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endParaRPr lang="zh-CN" altLang="en-US">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针对不同机型进行</a:t>
            </a:r>
            <a:r>
              <a:rPr lang="zh-CN" altLang="en-US">
                <a:solidFill>
                  <a:schemeClr val="tx1"/>
                </a:solidFill>
                <a:latin typeface="微软雅黑" panose="020B0503020204020204" charset="-122"/>
                <a:ea typeface="微软雅黑" panose="020B0503020204020204" charset="-122"/>
              </a:rPr>
              <a:t>实地飞行实验，提高模型的泛化能力和</a:t>
            </a:r>
            <a:r>
              <a:rPr lang="zh-CN" altLang="en-US">
                <a:solidFill>
                  <a:schemeClr val="tx1"/>
                </a:solidFill>
                <a:latin typeface="微软雅黑" panose="020B0503020204020204" charset="-122"/>
                <a:ea typeface="微软雅黑" panose="020B0503020204020204" charset="-122"/>
              </a:rPr>
              <a:t>鲁棒性。</a:t>
            </a:r>
            <a:endParaRPr lang="zh-CN" altLang="en-US">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endParaRPr lang="zh-CN" altLang="en-US">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sym typeface="+mn-ea"/>
              </a:rPr>
              <a:t>在实际应用中，反复</a:t>
            </a:r>
            <a:r>
              <a:rPr lang="zh-CN" altLang="en-US">
                <a:latin typeface="微软雅黑" panose="020B0503020204020204" charset="-122"/>
                <a:ea typeface="微软雅黑" panose="020B0503020204020204" charset="-122"/>
                <a:sym typeface="+mn-ea"/>
              </a:rPr>
              <a:t>在同一线路飞行并记录，采用机器学习对该路径能耗（成本）进行预测。</a:t>
            </a:r>
            <a:endParaRPr lang="zh-CN" altLang="en-US">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endParaRPr lang="zh-CN" altLang="en-US">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将不同平飞高度作为决策变量纳入无人机路径规划的研究</a:t>
            </a:r>
            <a:r>
              <a:rPr lang="zh-CN" altLang="en-US">
                <a:solidFill>
                  <a:schemeClr val="tx1"/>
                </a:solidFill>
                <a:latin typeface="微软雅黑" panose="020B0503020204020204" charset="-122"/>
                <a:ea typeface="微软雅黑" panose="020B0503020204020204" charset="-122"/>
              </a:rPr>
              <a:t>中。</a:t>
            </a:r>
            <a:endParaRPr lang="zh-CN" altLang="en-US">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endParaRPr lang="zh-CN" altLang="en-US">
              <a:solidFill>
                <a:schemeClr val="tx1"/>
              </a:solidFill>
              <a:latin typeface="微软雅黑" panose="020B0503020204020204" charset="-122"/>
              <a:ea typeface="微软雅黑" panose="020B0503020204020204" charset="-122"/>
            </a:endParaRPr>
          </a:p>
          <a:p>
            <a:pPr marL="285750" indent="-285750" algn="just" defTabSz="266700">
              <a:lnSpc>
                <a:spcPct val="150000"/>
              </a:lnSpc>
              <a:spcBef>
                <a:spcPct val="0"/>
              </a:spcBef>
              <a:spcAft>
                <a:spcPct val="0"/>
              </a:spcAft>
              <a:buFont typeface="Arial" panose="020B0604020202020204" pitchFamily="34" charset="0"/>
              <a:buChar char="•"/>
            </a:pPr>
            <a:endParaRPr lang="zh-CN" altLang="en-US">
              <a:solidFill>
                <a:schemeClr val="tx1"/>
              </a:solidFill>
              <a:latin typeface="微软雅黑" panose="020B0503020204020204" charset="-122"/>
              <a:ea typeface="微软雅黑" panose="020B0503020204020204" charset="-122"/>
            </a:endParaRPr>
          </a:p>
        </p:txBody>
      </p:sp>
      <p:sp>
        <p:nvSpPr>
          <p:cNvPr id="11" name="文本框 10"/>
          <p:cNvSpPr txBox="1"/>
          <p:nvPr/>
        </p:nvSpPr>
        <p:spPr>
          <a:xfrm>
            <a:off x="727710" y="1687830"/>
            <a:ext cx="4064000" cy="398780"/>
          </a:xfrm>
          <a:prstGeom prst="rect">
            <a:avLst/>
          </a:prstGeom>
          <a:noFill/>
        </p:spPr>
        <p:txBody>
          <a:bodyPr wrap="square" rtlCol="0">
            <a:spAutoFit/>
          </a:bodyPr>
          <a:p>
            <a:r>
              <a:rPr lang="zh-CN" altLang="en-US" sz="2000" b="1">
                <a:solidFill>
                  <a:srgbClr val="660874"/>
                </a:solidFill>
                <a:latin typeface="微软雅黑" panose="020B0503020204020204" charset="-122"/>
                <a:ea typeface="微软雅黑" panose="020B0503020204020204" charset="-122"/>
              </a:rPr>
              <a:t>未来</a:t>
            </a:r>
            <a:r>
              <a:rPr lang="zh-CN" altLang="en-US" sz="2000" b="1">
                <a:solidFill>
                  <a:srgbClr val="660874"/>
                </a:solidFill>
                <a:latin typeface="微软雅黑" panose="020B0503020204020204" charset="-122"/>
                <a:ea typeface="微软雅黑" panose="020B0503020204020204" charset="-122"/>
              </a:rPr>
              <a:t>工作</a:t>
            </a:r>
            <a:endParaRPr lang="zh-CN" altLang="en-US" sz="2000" b="1">
              <a:solidFill>
                <a:srgbClr val="660874"/>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p:nvPr/>
        </p:nvPicPr>
        <p:blipFill>
          <a:blip r:embed="rId2">
            <a:alphaModFix amt="40000"/>
            <a:grayscl/>
            <a:lum bright="-6000"/>
          </a:blip>
          <a:stretch>
            <a:fillRect/>
          </a:stretch>
        </p:blipFill>
        <p:spPr>
          <a:xfrm>
            <a:off x="4636135" y="1344295"/>
            <a:ext cx="9707880" cy="6410960"/>
          </a:xfrm>
          <a:prstGeom prst="rect">
            <a:avLst/>
          </a:prstGeom>
          <a:effectLst>
            <a:softEdge rad="127000"/>
          </a:effectLst>
        </p:spPr>
      </p:pic>
      <p:sp>
        <p:nvSpPr>
          <p:cNvPr id="21" name="文本框 20"/>
          <p:cNvSpPr txBox="1"/>
          <p:nvPr/>
        </p:nvSpPr>
        <p:spPr>
          <a:xfrm>
            <a:off x="878840" y="4758690"/>
            <a:ext cx="5805170" cy="959485"/>
          </a:xfrm>
          <a:prstGeom prst="rect">
            <a:avLst/>
          </a:prstGeom>
          <a:noFill/>
        </p:spPr>
        <p:txBody>
          <a:bodyPr wrap="square" lIns="0" tIns="0" rIns="0" bIns="0" rtlCol="0">
            <a:noAutofit/>
          </a:bodyPr>
          <a:lstStyle/>
          <a:p>
            <a:pPr algn="l">
              <a:lnSpc>
                <a:spcPct val="150000"/>
              </a:lnSpc>
            </a:pPr>
            <a:r>
              <a:rPr lang="zh-CN" altLang="en-US" b="1" spc="300" dirty="0">
                <a:solidFill>
                  <a:srgbClr val="703881"/>
                </a:solidFill>
                <a:latin typeface="微软雅黑" panose="020B0503020204020204" charset="-122"/>
                <a:ea typeface="微软雅黑" panose="020B0503020204020204" charset="-122"/>
                <a:cs typeface="微软雅黑" panose="020B0503020204020204" charset="-122"/>
              </a:rPr>
              <a:t>小组成员：谢奕飞</a:t>
            </a:r>
            <a:r>
              <a:rPr lang="en-US" altLang="zh-CN" b="1" spc="300" dirty="0">
                <a:solidFill>
                  <a:srgbClr val="703881"/>
                </a:solidFill>
                <a:latin typeface="微软雅黑" panose="020B0503020204020204" charset="-122"/>
                <a:ea typeface="微软雅黑" panose="020B0503020204020204" charset="-122"/>
                <a:cs typeface="微软雅黑" panose="020B0503020204020204" charset="-122"/>
              </a:rPr>
              <a:t> </a:t>
            </a:r>
            <a:r>
              <a:rPr lang="zh-CN" altLang="en-US" b="1" spc="300" dirty="0">
                <a:solidFill>
                  <a:srgbClr val="703881"/>
                </a:solidFill>
                <a:latin typeface="微软雅黑" panose="020B0503020204020204" charset="-122"/>
                <a:ea typeface="微软雅黑" panose="020B0503020204020204" charset="-122"/>
                <a:cs typeface="微软雅黑" panose="020B0503020204020204" charset="-122"/>
              </a:rPr>
              <a:t>王涛</a:t>
            </a:r>
            <a:r>
              <a:rPr lang="en-US" altLang="zh-CN" b="1" spc="300" dirty="0">
                <a:solidFill>
                  <a:srgbClr val="703881"/>
                </a:solidFill>
                <a:latin typeface="微软雅黑" panose="020B0503020204020204" charset="-122"/>
                <a:ea typeface="微软雅黑" panose="020B0503020204020204" charset="-122"/>
                <a:cs typeface="微软雅黑" panose="020B0503020204020204" charset="-122"/>
              </a:rPr>
              <a:t> </a:t>
            </a:r>
            <a:r>
              <a:rPr lang="zh-CN" altLang="en-US" b="1" spc="300" dirty="0">
                <a:solidFill>
                  <a:srgbClr val="703881"/>
                </a:solidFill>
                <a:latin typeface="微软雅黑" panose="020B0503020204020204" charset="-122"/>
                <a:ea typeface="微软雅黑" panose="020B0503020204020204" charset="-122"/>
                <a:cs typeface="微软雅黑" panose="020B0503020204020204" charset="-122"/>
                <a:sym typeface="+mn-ea"/>
              </a:rPr>
              <a:t>王勇</a:t>
            </a:r>
            <a:endParaRPr lang="zh-CN" altLang="en-US" b="1" spc="300" dirty="0">
              <a:solidFill>
                <a:srgbClr val="70388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zh-CN" altLang="en-US" b="1" spc="200" dirty="0">
                <a:solidFill>
                  <a:srgbClr val="703881"/>
                </a:solidFill>
                <a:uFillTx/>
                <a:latin typeface="微软雅黑" panose="020B0503020204020204" charset="-122"/>
                <a:ea typeface="微软雅黑" panose="020B0503020204020204" charset="-122"/>
                <a:cs typeface="微软雅黑" panose="020B0503020204020204" charset="-122"/>
                <a:sym typeface="+mn-ea"/>
              </a:rPr>
              <a:t>日期</a:t>
            </a:r>
            <a:r>
              <a:rPr lang="en-US" altLang="zh-CN" b="1" spc="200" dirty="0">
                <a:solidFill>
                  <a:srgbClr val="703881"/>
                </a:solidFill>
                <a:uFillTx/>
                <a:latin typeface="微软雅黑" panose="020B0503020204020204" charset="-122"/>
                <a:ea typeface="微软雅黑" panose="020B0503020204020204" charset="-122"/>
                <a:cs typeface="微软雅黑" panose="020B0503020204020204" charset="-122"/>
                <a:sym typeface="+mn-ea"/>
              </a:rPr>
              <a:t>：2024.12.23</a:t>
            </a:r>
            <a:endParaRPr lang="zh-CN" altLang="en-US" b="1" spc="300" dirty="0">
              <a:solidFill>
                <a:srgbClr val="703881"/>
              </a:solidFill>
              <a:latin typeface="微软雅黑" panose="020B0503020204020204" charset="-122"/>
              <a:ea typeface="微软雅黑" panose="020B0503020204020204" charset="-122"/>
              <a:cs typeface="微软雅黑" panose="020B0503020204020204" charset="-122"/>
            </a:endParaRPr>
          </a:p>
        </p:txBody>
      </p:sp>
      <p:sp>
        <p:nvSpPr>
          <p:cNvPr id="47" name="TextBox 6"/>
          <p:cNvSpPr>
            <a:spLocks noChangeArrowheads="1"/>
          </p:cNvSpPr>
          <p:nvPr/>
        </p:nvSpPr>
        <p:spPr bwMode="auto">
          <a:xfrm>
            <a:off x="778510" y="1681480"/>
            <a:ext cx="10782935" cy="106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lnSpc>
                <a:spcPct val="100000"/>
              </a:lnSpc>
              <a:spcBef>
                <a:spcPts val="0"/>
              </a:spcBef>
              <a:spcAft>
                <a:spcPts val="0"/>
              </a:spcAft>
              <a:buFont typeface="Arial" panose="020B0604020202020204" pitchFamily="34" charset="0"/>
              <a:buNone/>
              <a:defRPr/>
            </a:pPr>
            <a:r>
              <a:rPr lang="zh-CN" altLang="en-US" sz="6600" b="1" dirty="0">
                <a:solidFill>
                  <a:srgbClr val="580C6E"/>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感谢观看</a:t>
            </a:r>
            <a:endParaRPr lang="zh-CN" altLang="en-US" sz="6600" b="1" dirty="0">
              <a:solidFill>
                <a:srgbClr val="580C6E"/>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algn="l" eaLnBrk="1" hangingPunct="1">
              <a:lnSpc>
                <a:spcPct val="100000"/>
              </a:lnSpc>
              <a:spcBef>
                <a:spcPts val="0"/>
              </a:spcBef>
              <a:spcAft>
                <a:spcPts val="0"/>
              </a:spcAft>
              <a:buFont typeface="Arial" panose="020B0604020202020204" pitchFamily="34" charset="0"/>
              <a:buNone/>
              <a:defRPr/>
            </a:pPr>
            <a:r>
              <a:rPr lang="zh-CN" altLang="en-US" sz="6600" b="1" dirty="0">
                <a:solidFill>
                  <a:srgbClr val="580C6E"/>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敬请批评指正</a:t>
            </a:r>
            <a:endParaRPr lang="zh-CN" altLang="en-US" sz="6600" b="1" dirty="0">
              <a:solidFill>
                <a:srgbClr val="580C6E"/>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48" name="Rectangle 20"/>
          <p:cNvSpPr>
            <a:spLocks noChangeArrowheads="1"/>
          </p:cNvSpPr>
          <p:nvPr/>
        </p:nvSpPr>
        <p:spPr bwMode="auto">
          <a:xfrm>
            <a:off x="879045" y="3368758"/>
            <a:ext cx="502793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lnSpc>
                <a:spcPct val="100000"/>
              </a:lnSpc>
              <a:spcBef>
                <a:spcPct val="0"/>
              </a:spcBef>
              <a:buFont typeface="Arial" panose="020B0604020202020204" pitchFamily="34" charset="0"/>
              <a:buNone/>
            </a:pPr>
            <a:r>
              <a:rPr lang="en-US" altLang="zh-CN" sz="2800" dirty="0">
                <a:solidFill>
                  <a:schemeClr val="tx1">
                    <a:lumMod val="75000"/>
                    <a:lumOff val="25000"/>
                  </a:schemeClr>
                </a:solidFill>
                <a:latin typeface="Times New Roman Regular" panose="02020503050405090304" charset="0"/>
                <a:ea typeface="微软雅黑" panose="020B0503020204020204" charset="-122"/>
                <a:cs typeface="Times New Roman Regular" panose="02020503050405090304" charset="0"/>
                <a:sym typeface="宋体" panose="02010600030101010101" pitchFamily="2" charset="-122"/>
              </a:rPr>
              <a:t>Analysis of Influencing Factors on </a:t>
            </a:r>
            <a:endParaRPr lang="en-US" altLang="zh-CN" sz="2800" dirty="0">
              <a:solidFill>
                <a:schemeClr val="tx1">
                  <a:lumMod val="75000"/>
                  <a:lumOff val="25000"/>
                </a:schemeClr>
              </a:solidFill>
              <a:latin typeface="Times New Roman Regular" panose="02020503050405090304" charset="0"/>
              <a:ea typeface="微软雅黑" panose="020B0503020204020204" charset="-122"/>
              <a:cs typeface="Times New Roman Regular" panose="02020503050405090304" charset="0"/>
              <a:sym typeface="宋体" panose="02010600030101010101" pitchFamily="2" charset="-122"/>
            </a:endParaRPr>
          </a:p>
          <a:p>
            <a:pPr algn="l" eaLnBrk="1" hangingPunct="1">
              <a:lnSpc>
                <a:spcPct val="100000"/>
              </a:lnSpc>
              <a:spcBef>
                <a:spcPct val="0"/>
              </a:spcBef>
              <a:buFont typeface="Arial" panose="020B0604020202020204" pitchFamily="34" charset="0"/>
              <a:buNone/>
            </a:pPr>
            <a:r>
              <a:rPr lang="en-US" altLang="zh-CN" sz="2800" dirty="0">
                <a:solidFill>
                  <a:schemeClr val="tx1">
                    <a:lumMod val="75000"/>
                    <a:lumOff val="25000"/>
                  </a:schemeClr>
                </a:solidFill>
                <a:latin typeface="Times New Roman Regular" panose="02020503050405090304" charset="0"/>
                <a:ea typeface="微软雅黑" panose="020B0503020204020204" charset="-122"/>
                <a:cs typeface="Times New Roman Regular" panose="02020503050405090304" charset="0"/>
                <a:sym typeface="宋体" panose="02010600030101010101" pitchFamily="2" charset="-122"/>
              </a:rPr>
              <a:t>Drone Energy Consumption</a:t>
            </a:r>
            <a:endParaRPr lang="en-US" altLang="zh-CN" sz="2800" dirty="0">
              <a:solidFill>
                <a:schemeClr val="tx1">
                  <a:lumMod val="75000"/>
                  <a:lumOff val="25000"/>
                </a:schemeClr>
              </a:solidFill>
              <a:latin typeface="Times New Roman Regular" panose="02020503050405090304" charset="0"/>
              <a:ea typeface="微软雅黑" panose="020B0503020204020204" charset="-122"/>
              <a:cs typeface="Times New Roman Regular" panose="02020503050405090304" charset="0"/>
              <a:sym typeface="宋体" panose="02010600030101010101" pitchFamily="2" charset="-122"/>
            </a:endParaRPr>
          </a:p>
        </p:txBody>
      </p:sp>
      <p:cxnSp>
        <p:nvCxnSpPr>
          <p:cNvPr id="13" name="直接连接符 12"/>
          <p:cNvCxnSpPr/>
          <p:nvPr/>
        </p:nvCxnSpPr>
        <p:spPr>
          <a:xfrm>
            <a:off x="778193" y="3240065"/>
            <a:ext cx="4475480" cy="0"/>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grpSp>
        <p:nvGrpSpPr>
          <p:cNvPr id="74" name="组合 73"/>
          <p:cNvGrpSpPr>
            <a:grpSpLocks noChangeAspect="1"/>
          </p:cNvGrpSpPr>
          <p:nvPr/>
        </p:nvGrpSpPr>
        <p:grpSpPr>
          <a:xfrm>
            <a:off x="9505950" y="336023"/>
            <a:ext cx="2325831" cy="699934"/>
            <a:chOff x="2685028" y="2876682"/>
            <a:chExt cx="5502784" cy="1656004"/>
          </a:xfrm>
        </p:grpSpPr>
        <p:sp>
          <p:nvSpPr>
            <p:cNvPr id="75"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76"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77" name="图片 7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 name="矩形 1"/>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4288155" cy="581660"/>
            <a:chOff x="1321" y="470"/>
            <a:chExt cx="6753" cy="916"/>
          </a:xfrm>
        </p:grpSpPr>
        <p:sp>
          <p:nvSpPr>
            <p:cNvPr id="35" name="文本框 34"/>
            <p:cNvSpPr txBox="1"/>
            <p:nvPr/>
          </p:nvSpPr>
          <p:spPr>
            <a:xfrm>
              <a:off x="1321" y="470"/>
              <a:ext cx="6753"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1.</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选题背景与</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数据源</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Research Background and Data Sources</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8" name="图片 8"/>
          <p:cNvPicPr>
            <a:picLocks noChangeAspect="1"/>
          </p:cNvPicPr>
          <p:nvPr/>
        </p:nvPicPr>
        <p:blipFill>
          <a:blip r:embed="rId7"/>
          <a:stretch>
            <a:fillRect/>
          </a:stretch>
        </p:blipFill>
        <p:spPr>
          <a:xfrm>
            <a:off x="161290" y="3869690"/>
            <a:ext cx="6760210" cy="2273935"/>
          </a:xfrm>
          <a:prstGeom prst="rect">
            <a:avLst/>
          </a:prstGeom>
          <a:noFill/>
          <a:ln>
            <a:noFill/>
          </a:ln>
        </p:spPr>
      </p:pic>
      <p:pic>
        <p:nvPicPr>
          <p:cNvPr id="9" name="图片 9"/>
          <p:cNvPicPr>
            <a:picLocks noChangeAspect="1"/>
          </p:cNvPicPr>
          <p:nvPr/>
        </p:nvPicPr>
        <p:blipFill>
          <a:blip r:embed="rId8"/>
          <a:stretch>
            <a:fillRect/>
          </a:stretch>
        </p:blipFill>
        <p:spPr>
          <a:xfrm>
            <a:off x="6934200" y="3859530"/>
            <a:ext cx="5143500" cy="2294255"/>
          </a:xfrm>
          <a:prstGeom prst="rect">
            <a:avLst/>
          </a:prstGeom>
          <a:noFill/>
          <a:ln>
            <a:noFill/>
          </a:ln>
        </p:spPr>
      </p:pic>
      <p:pic>
        <p:nvPicPr>
          <p:cNvPr id="5" name="图片 4"/>
          <p:cNvPicPr>
            <a:picLocks noChangeAspect="1"/>
          </p:cNvPicPr>
          <p:nvPr/>
        </p:nvPicPr>
        <p:blipFill>
          <a:blip r:embed="rId9"/>
          <a:stretch>
            <a:fillRect/>
          </a:stretch>
        </p:blipFill>
        <p:spPr>
          <a:xfrm>
            <a:off x="41275" y="1318895"/>
            <a:ext cx="6059170" cy="2296160"/>
          </a:xfrm>
          <a:prstGeom prst="rect">
            <a:avLst/>
          </a:prstGeom>
        </p:spPr>
      </p:pic>
      <p:pic>
        <p:nvPicPr>
          <p:cNvPr id="10" name="图片 9"/>
          <p:cNvPicPr>
            <a:picLocks noChangeAspect="1"/>
          </p:cNvPicPr>
          <p:nvPr/>
        </p:nvPicPr>
        <p:blipFill>
          <a:blip r:embed="rId10"/>
          <a:stretch>
            <a:fillRect/>
          </a:stretch>
        </p:blipFill>
        <p:spPr>
          <a:xfrm>
            <a:off x="6100445" y="1297940"/>
            <a:ext cx="6058535" cy="2303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297815"/>
            <a:ext cx="4288155" cy="581660"/>
            <a:chOff x="1321" y="470"/>
            <a:chExt cx="6753" cy="916"/>
          </a:xfrm>
        </p:grpSpPr>
        <p:sp>
          <p:nvSpPr>
            <p:cNvPr id="35" name="文本框 34"/>
            <p:cNvSpPr txBox="1"/>
            <p:nvPr/>
          </p:nvSpPr>
          <p:spPr>
            <a:xfrm>
              <a:off x="1321" y="470"/>
              <a:ext cx="6753" cy="72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1.</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选题背景与</a:t>
              </a:r>
              <a:r>
                <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rPr>
                <a:t>数据源</a:t>
              </a:r>
              <a:endParaRPr lang="zh-CN" altLang="en-US" sz="2400" dirty="0">
                <a:solidFill>
                  <a:srgbClr val="660874"/>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Research Background and Data Sources</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46" name="图片 45" descr="建筑的摆设布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10" name="矩形 9"/>
          <p:cNvSpPr/>
          <p:nvPr/>
        </p:nvSpPr>
        <p:spPr>
          <a:xfrm>
            <a:off x="10897870" y="4794250"/>
            <a:ext cx="1050290" cy="1155700"/>
          </a:xfrm>
          <a:prstGeom prst="rect">
            <a:avLst/>
          </a:prstGeom>
          <a:solidFill>
            <a:srgbClr val="F1F2F3"/>
          </a:solidFill>
          <a:ln w="19050">
            <a:solidFill>
              <a:srgbClr val="660874"/>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8317230" y="1432560"/>
            <a:ext cx="3371850" cy="4228465"/>
          </a:xfrm>
          <a:prstGeom prst="rect">
            <a:avLst/>
          </a:prstGeom>
          <a:solidFill>
            <a:srgbClr val="F1F2F3"/>
          </a:solidFill>
          <a:ln w="19050">
            <a:solidFill>
              <a:srgbClr val="660874"/>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5"/>
          <p:cNvPicPr>
            <a:picLocks noChangeAspect="1"/>
          </p:cNvPicPr>
          <p:nvPr/>
        </p:nvPicPr>
        <p:blipFill>
          <a:blip r:embed="rId7"/>
          <a:stretch>
            <a:fillRect/>
          </a:stretch>
        </p:blipFill>
        <p:spPr>
          <a:xfrm>
            <a:off x="414655" y="1070610"/>
            <a:ext cx="7632065" cy="5563870"/>
          </a:xfrm>
          <a:prstGeom prst="rect">
            <a:avLst/>
          </a:prstGeom>
          <a:noFill/>
          <a:ln>
            <a:noFill/>
          </a:ln>
        </p:spPr>
      </p:pic>
      <p:sp>
        <p:nvSpPr>
          <p:cNvPr id="4" name="文本框 3"/>
          <p:cNvSpPr txBox="1"/>
          <p:nvPr/>
        </p:nvSpPr>
        <p:spPr>
          <a:xfrm>
            <a:off x="8450580" y="1984375"/>
            <a:ext cx="3035935" cy="3576955"/>
          </a:xfrm>
          <a:prstGeom prst="rect">
            <a:avLst/>
          </a:prstGeom>
        </p:spPr>
        <p:txBody>
          <a:bodyPr wrap="square">
            <a:spAutoFit/>
          </a:bodyPr>
          <a:p>
            <a:pPr marL="0" indent="266700" algn="just" defTabSz="266700">
              <a:lnSpc>
                <a:spcPct val="140000"/>
              </a:lnSpc>
              <a:spcBef>
                <a:spcPts val="0"/>
              </a:spcBef>
              <a:spcAft>
                <a:spcPts val="0"/>
              </a:spcAft>
            </a:pPr>
            <a:r>
              <a:rPr lang="zh-CN" altLang="en-US">
                <a:latin typeface="微软雅黑" panose="020B0503020204020204" charset="-122"/>
                <a:ea typeface="微软雅黑" panose="020B0503020204020204" charset="-122"/>
              </a:rPr>
              <a:t>每</a:t>
            </a:r>
            <a:r>
              <a:rPr lang="zh-CN" altLang="en-US">
                <a:solidFill>
                  <a:schemeClr val="tx1"/>
                </a:solidFill>
                <a:latin typeface="微软雅黑" panose="020B0503020204020204" charset="-122"/>
                <a:ea typeface="微软雅黑" panose="020B0503020204020204" charset="-122"/>
              </a:rPr>
              <a:t>次飞行记</a:t>
            </a:r>
            <a:r>
              <a:rPr lang="zh-CN" altLang="en-US">
                <a:latin typeface="微软雅黑" panose="020B0503020204020204" charset="-122"/>
                <a:ea typeface="微软雅黑" panose="020B0503020204020204" charset="-122"/>
              </a:rPr>
              <a:t>录包括飞行器的</a:t>
            </a:r>
            <a:r>
              <a:rPr lang="zh-CN" altLang="en-US" b="1">
                <a:latin typeface="微软雅黑" panose="020B0503020204020204" charset="-122"/>
                <a:ea typeface="微软雅黑" panose="020B0503020204020204" charset="-122"/>
              </a:rPr>
              <a:t>位置信息、姿态变化、飞行速度、加速度、风速、电流、电压</a:t>
            </a:r>
            <a:r>
              <a:rPr lang="zh-CN" altLang="en-US">
                <a:latin typeface="微软雅黑" panose="020B0503020204020204" charset="-122"/>
                <a:ea typeface="微软雅黑" panose="020B0503020204020204" charset="-122"/>
              </a:rPr>
              <a:t>等关键参数。</a:t>
            </a:r>
            <a:endParaRPr lang="zh-CN" altLang="en-US">
              <a:latin typeface="微软雅黑" panose="020B0503020204020204" charset="-122"/>
              <a:ea typeface="微软雅黑" panose="020B0503020204020204" charset="-122"/>
            </a:endParaRPr>
          </a:p>
          <a:p>
            <a:pPr marL="0" indent="266700" algn="just" defTabSz="266700">
              <a:lnSpc>
                <a:spcPct val="140000"/>
              </a:lnSpc>
              <a:spcBef>
                <a:spcPts val="0"/>
              </a:spcBef>
              <a:spcAft>
                <a:spcPts val="0"/>
              </a:spcAft>
            </a:pPr>
            <a:endParaRPr lang="zh-CN" altLang="en-US">
              <a:latin typeface="微软雅黑" panose="020B0503020204020204" charset="-122"/>
              <a:ea typeface="微软雅黑" panose="020B0503020204020204" charset="-122"/>
            </a:endParaRPr>
          </a:p>
          <a:p>
            <a:pPr marL="0" indent="266700" algn="just" defTabSz="266700">
              <a:lnSpc>
                <a:spcPct val="140000"/>
              </a:lnSpc>
              <a:spcBef>
                <a:spcPts val="0"/>
              </a:spcBef>
              <a:spcAft>
                <a:spcPts val="0"/>
              </a:spcAft>
            </a:pPr>
            <a:r>
              <a:rPr lang="zh-CN" altLang="en-US">
                <a:latin typeface="微软雅黑" panose="020B0503020204020204" charset="-122"/>
                <a:ea typeface="微软雅黑" panose="020B0503020204020204" charset="-122"/>
              </a:rPr>
              <a:t>飞行任务中的设置（如飞</a:t>
            </a:r>
            <a:r>
              <a:rPr lang="zh-CN" altLang="en-US" b="1">
                <a:latin typeface="微软雅黑" panose="020B0503020204020204" charset="-122"/>
                <a:ea typeface="微软雅黑" panose="020B0503020204020204" charset="-122"/>
              </a:rPr>
              <a:t>行高度、巡航速度、有效载荷</a:t>
            </a:r>
            <a:r>
              <a:rPr lang="zh-CN" altLang="en-US">
                <a:latin typeface="微软雅黑" panose="020B0503020204020204" charset="-122"/>
                <a:ea typeface="微软雅黑" panose="020B0503020204020204" charset="-122"/>
              </a:rPr>
              <a:t>等）均通过手动记录，并与传感器数据进行同步对比。</a:t>
            </a:r>
            <a:endParaRPr lang="zh-CN" altLang="en-US">
              <a:latin typeface="微软雅黑" panose="020B0503020204020204" charset="-122"/>
              <a:ea typeface="微软雅黑" panose="020B0503020204020204" charset="-122"/>
            </a:endParaRPr>
          </a:p>
        </p:txBody>
      </p:sp>
      <p:sp>
        <p:nvSpPr>
          <p:cNvPr id="11" name="文本框 10"/>
          <p:cNvSpPr txBox="1"/>
          <p:nvPr/>
        </p:nvSpPr>
        <p:spPr>
          <a:xfrm>
            <a:off x="8423910" y="1558290"/>
            <a:ext cx="1788160" cy="398780"/>
          </a:xfrm>
          <a:prstGeom prst="rect">
            <a:avLst/>
          </a:prstGeom>
        </p:spPr>
        <p:txBody>
          <a:bodyPr wrap="square">
            <a:spAutoFit/>
          </a:bodyPr>
          <a:p>
            <a:pPr defTabSz="266700"/>
            <a:r>
              <a:rPr lang="zh-CN" altLang="en-US" sz="2000" b="1">
                <a:solidFill>
                  <a:srgbClr val="660874"/>
                </a:solidFill>
                <a:latin typeface="微软雅黑" panose="020B0503020204020204" charset="-122"/>
                <a:ea typeface="微软雅黑" panose="020B0503020204020204" charset="-122"/>
              </a:rPr>
              <a:t>飞行数据记录</a:t>
            </a:r>
            <a:endParaRPr lang="zh-CN" altLang="en-US" sz="2000" b="1">
              <a:solidFill>
                <a:srgbClr val="660874"/>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nvPr/>
        </p:nvPicPr>
        <p:blipFill>
          <a:blip r:embed="rId2">
            <a:alphaModFix amt="15000"/>
            <a:grayscl/>
            <a:lum bright="-6000"/>
          </a:blip>
          <a:stretch>
            <a:fillRect/>
          </a:stretch>
        </p:blipFill>
        <p:spPr>
          <a:xfrm>
            <a:off x="3629025" y="575945"/>
            <a:ext cx="10714990" cy="7179310"/>
          </a:xfrm>
          <a:prstGeom prst="rect">
            <a:avLst/>
          </a:prstGeom>
          <a:effectLst>
            <a:softEdge rad="127000"/>
          </a:effectLst>
        </p:spPr>
      </p:pic>
      <p:sp>
        <p:nvSpPr>
          <p:cNvPr id="62" name="文本框 61"/>
          <p:cNvSpPr txBox="1">
            <a:spLocks noChangeArrowheads="1"/>
          </p:cNvSpPr>
          <p:nvPr/>
        </p:nvSpPr>
        <p:spPr bwMode="auto">
          <a:xfrm>
            <a:off x="5165090" y="2726055"/>
            <a:ext cx="594106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indent="0">
              <a:buNone/>
              <a:defRPr/>
            </a:pPr>
            <a:r>
              <a:rPr lang="zh-CN" altLang="en-US" sz="4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sym typeface="+mn-ea"/>
              </a:rPr>
              <a:t>数据预处理</a:t>
            </a:r>
            <a:endParaRPr lang="zh-CN" altLang="en-US" sz="4800" b="1" kern="0" dirty="0">
              <a:solidFill>
                <a:schemeClr val="tx1">
                  <a:lumMod val="65000"/>
                  <a:lumOff val="35000"/>
                </a:schemeClr>
              </a:solidFill>
              <a:latin typeface="思源宋体 CN Heavy" panose="02010600030101010101" pitchFamily="18" charset="-122"/>
              <a:ea typeface="思源宋体 CN Heavy" panose="02010600030101010101" pitchFamily="18" charset="-122"/>
              <a:sym typeface="+mn-ea"/>
            </a:endParaRPr>
          </a:p>
        </p:txBody>
      </p:sp>
      <p:sp>
        <p:nvSpPr>
          <p:cNvPr id="63" name="矩形 62"/>
          <p:cNvSpPr/>
          <p:nvPr/>
        </p:nvSpPr>
        <p:spPr>
          <a:xfrm>
            <a:off x="5242559" y="3625852"/>
            <a:ext cx="6112041" cy="368300"/>
          </a:xfrm>
          <a:prstGeom prst="rect">
            <a:avLst/>
          </a:prstGeom>
        </p:spPr>
        <p:txBody>
          <a:bodyPr wrap="square">
            <a:spAutoFit/>
          </a:bodyPr>
          <a:lstStyle/>
          <a:p>
            <a:r>
              <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rPr>
              <a:t>Data preprocessing</a:t>
            </a:r>
            <a:endParaRPr lang="en-US" altLang="zh-CN" dirty="0">
              <a:solidFill>
                <a:schemeClr val="tx1">
                  <a:lumMod val="65000"/>
                  <a:lumOff val="35000"/>
                </a:schemeClr>
              </a:solidFill>
              <a:latin typeface="Times New Roman Regular" panose="02020503050405090304" charset="0"/>
              <a:ea typeface="思源宋体 CN" panose="02020400000000000000" pitchFamily="18" charset="-122"/>
              <a:cs typeface="Times New Roman Regular" panose="02020503050405090304" charset="0"/>
            </a:endParaRPr>
          </a:p>
        </p:txBody>
      </p:sp>
      <p:cxnSp>
        <p:nvCxnSpPr>
          <p:cNvPr id="35" name="直接连接符 34"/>
          <p:cNvCxnSpPr/>
          <p:nvPr/>
        </p:nvCxnSpPr>
        <p:spPr>
          <a:xfrm>
            <a:off x="5317587" y="3575745"/>
            <a:ext cx="2462530"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建筑的摆设布局&#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36" name="任意多边形: 形状 35"/>
          <p:cNvSpPr/>
          <p:nvPr/>
        </p:nvSpPr>
        <p:spPr>
          <a:xfrm>
            <a:off x="0" y="-29009"/>
            <a:ext cx="3438924" cy="6799114"/>
          </a:xfrm>
          <a:custGeom>
            <a:avLst/>
            <a:gdLst>
              <a:gd name="connsiteX0" fmla="*/ 39367 w 3438924"/>
              <a:gd name="connsiteY0" fmla="*/ 0 h 6799114"/>
              <a:gd name="connsiteX1" fmla="*/ 3438924 w 3438924"/>
              <a:gd name="connsiteY1" fmla="*/ 3399557 h 6799114"/>
              <a:gd name="connsiteX2" fmla="*/ 39367 w 3438924"/>
              <a:gd name="connsiteY2" fmla="*/ 6799114 h 6799114"/>
              <a:gd name="connsiteX3" fmla="*/ 0 w 3438924"/>
              <a:gd name="connsiteY3" fmla="*/ 6798119 h 6799114"/>
              <a:gd name="connsiteX4" fmla="*/ 0 w 3438924"/>
              <a:gd name="connsiteY4" fmla="*/ 5731633 h 6799114"/>
              <a:gd name="connsiteX5" fmla="*/ 61090 w 3438924"/>
              <a:gd name="connsiteY5" fmla="*/ 5734717 h 6799114"/>
              <a:gd name="connsiteX6" fmla="*/ 2450555 w 3438924"/>
              <a:gd name="connsiteY6" fmla="*/ 3345252 h 6799114"/>
              <a:gd name="connsiteX7" fmla="*/ 61090 w 3438924"/>
              <a:gd name="connsiteY7" fmla="*/ 955788 h 6799114"/>
              <a:gd name="connsiteX8" fmla="*/ 0 w 3438924"/>
              <a:gd name="connsiteY8" fmla="*/ 958873 h 6799114"/>
              <a:gd name="connsiteX9" fmla="*/ 0 w 3438924"/>
              <a:gd name="connsiteY9" fmla="*/ 996 h 679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8924" h="6799114">
                <a:moveTo>
                  <a:pt x="39367" y="0"/>
                </a:moveTo>
                <a:cubicBezTo>
                  <a:pt x="1916891" y="0"/>
                  <a:pt x="3438924" y="1522033"/>
                  <a:pt x="3438924" y="3399557"/>
                </a:cubicBezTo>
                <a:cubicBezTo>
                  <a:pt x="3438924" y="5277081"/>
                  <a:pt x="1916891" y="6799114"/>
                  <a:pt x="39367" y="6799114"/>
                </a:cubicBezTo>
                <a:lnTo>
                  <a:pt x="0" y="6798119"/>
                </a:lnTo>
                <a:lnTo>
                  <a:pt x="0" y="5731633"/>
                </a:lnTo>
                <a:lnTo>
                  <a:pt x="61090" y="5734717"/>
                </a:lnTo>
                <a:cubicBezTo>
                  <a:pt x="1380755" y="5734717"/>
                  <a:pt x="2450555" y="4664917"/>
                  <a:pt x="2450555" y="3345252"/>
                </a:cubicBezTo>
                <a:cubicBezTo>
                  <a:pt x="2450555" y="2025588"/>
                  <a:pt x="1380755" y="955788"/>
                  <a:pt x="61090" y="955788"/>
                </a:cubicBezTo>
                <a:lnTo>
                  <a:pt x="0" y="958873"/>
                </a:lnTo>
                <a:lnTo>
                  <a:pt x="0" y="996"/>
                </a:lnTo>
                <a:close/>
              </a:path>
            </a:pathLst>
          </a:cu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60874"/>
              </a:solidFill>
            </a:endParaRPr>
          </a:p>
        </p:txBody>
      </p:sp>
      <p:sp>
        <p:nvSpPr>
          <p:cNvPr id="11" name="文本框 10"/>
          <p:cNvSpPr txBox="1"/>
          <p:nvPr/>
        </p:nvSpPr>
        <p:spPr>
          <a:xfrm>
            <a:off x="287079" y="2498651"/>
            <a:ext cx="1924493" cy="1772285"/>
          </a:xfrm>
          <a:prstGeom prst="rect">
            <a:avLst/>
          </a:prstGeom>
          <a:noFill/>
        </p:spPr>
        <p:txBody>
          <a:bodyPr wrap="square" lIns="0" tIns="0" rIns="0" bIns="0" rtlCol="0">
            <a:spAutoFit/>
          </a:bodyPr>
          <a:lstStyle/>
          <a:p>
            <a:pPr algn="l">
              <a:lnSpc>
                <a:spcPct val="120000"/>
              </a:lnSpc>
            </a:pPr>
            <a:r>
              <a:rPr lang="en-US" altLang="zh-CN" sz="9600" spc="300" dirty="0">
                <a:solidFill>
                  <a:srgbClr val="660874"/>
                </a:solidFill>
                <a:latin typeface="启功字体简体" panose="03000509000000000000" pitchFamily="65" charset="-122"/>
                <a:ea typeface="思源宋体 CN" panose="02020400000000000000"/>
              </a:rPr>
              <a:t>02</a:t>
            </a:r>
            <a:endParaRPr lang="zh-CN" altLang="en-US" sz="9600" spc="300" dirty="0">
              <a:solidFill>
                <a:srgbClr val="660874"/>
              </a:solidFill>
              <a:latin typeface="启功字体简体" panose="03000509000000000000" pitchFamily="65" charset="-122"/>
              <a:ea typeface="思源宋体 CN" panose="02020400000000000000"/>
            </a:endParaRPr>
          </a:p>
        </p:txBody>
      </p:sp>
      <p:grpSp>
        <p:nvGrpSpPr>
          <p:cNvPr id="2" name="组合 1"/>
          <p:cNvGrpSpPr>
            <a:grpSpLocks noChangeAspect="1"/>
          </p:cNvGrpSpPr>
          <p:nvPr/>
        </p:nvGrpSpPr>
        <p:grpSpPr>
          <a:xfrm>
            <a:off x="10386222" y="242117"/>
            <a:ext cx="1561684" cy="469972"/>
            <a:chOff x="2685028" y="2876682"/>
            <a:chExt cx="5502784" cy="1656004"/>
          </a:xfrm>
        </p:grpSpPr>
        <p:sp>
          <p:nvSpPr>
            <p:cNvPr id="3"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sp>
          <p:nvSpPr>
            <p:cNvPr id="4"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p>
              <a:endParaRPr lang="zh-CN" altLang="en-US">
                <a:solidFill>
                  <a:prstClr val="black"/>
                </a:solidFill>
                <a:latin typeface="Arial" panose="020B0604020202020204"/>
                <a:ea typeface="微软雅黑 Light" panose="020B0502040204020203" charset="-122"/>
              </a:endParaRPr>
            </a:p>
          </p:txBody>
        </p:sp>
        <p:pic>
          <p:nvPicPr>
            <p:cNvPr id="5" name="图片 4"/>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6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a:grpSpLocks noChangeAspect="1"/>
          </p:cNvGrpSpPr>
          <p:nvPr/>
        </p:nvGrpSpPr>
        <p:grpSpPr>
          <a:xfrm>
            <a:off x="10386222" y="242117"/>
            <a:ext cx="1561684" cy="469972"/>
            <a:chOff x="2685028" y="2876682"/>
            <a:chExt cx="5502784" cy="1656004"/>
          </a:xfrm>
        </p:grpSpPr>
        <p:sp>
          <p:nvSpPr>
            <p:cNvPr id="24"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25"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6" name="图片 2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34" name="组合 33"/>
          <p:cNvGrpSpPr/>
          <p:nvPr/>
        </p:nvGrpSpPr>
        <p:grpSpPr>
          <a:xfrm>
            <a:off x="860933" y="335915"/>
            <a:ext cx="4288155" cy="543560"/>
            <a:chOff x="1321" y="530"/>
            <a:chExt cx="6753" cy="856"/>
          </a:xfrm>
        </p:grpSpPr>
        <p:sp>
          <p:nvSpPr>
            <p:cNvPr id="35" name="文本框 34"/>
            <p:cNvSpPr txBox="1"/>
            <p:nvPr/>
          </p:nvSpPr>
          <p:spPr>
            <a:xfrm>
              <a:off x="1321" y="530"/>
              <a:ext cx="6753" cy="62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lvl="0" algn="l">
                <a:defRPr/>
              </a:pPr>
              <a:r>
                <a:rPr lang="en-US" altLang="zh-CN"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2.</a:t>
              </a:r>
              <a:r>
                <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rPr>
                <a:t>数据预处理</a:t>
              </a:r>
              <a:endParaRPr lang="zh-CN" altLang="en-US" sz="2000" dirty="0">
                <a:solidFill>
                  <a:prstClr val="black">
                    <a:lumMod val="75000"/>
                    <a:lumOff val="25000"/>
                  </a:prstClr>
                </a:solidFill>
                <a:latin typeface="微软雅黑" panose="020B0503020204020204" charset="-122"/>
                <a:ea typeface="微软雅黑" panose="020B0503020204020204" charset="-122"/>
                <a:cs typeface="+mn-ea"/>
                <a:sym typeface="Source Han Serif SC" panose="02020400000000000000" pitchFamily="18" charset="-122"/>
              </a:endParaRPr>
            </a:p>
          </p:txBody>
        </p:sp>
        <p:sp>
          <p:nvSpPr>
            <p:cNvPr id="36" name="文本框 35"/>
            <p:cNvSpPr txBox="1"/>
            <p:nvPr/>
          </p:nvSpPr>
          <p:spPr>
            <a:xfrm>
              <a:off x="1577" y="981"/>
              <a:ext cx="3932" cy="405"/>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pPr algn="l">
                <a:defRPr/>
              </a:pPr>
              <a:r>
                <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rPr>
                <a:t>Data preprocessing</a:t>
              </a:r>
              <a:endParaRPr lang="en-US" altLang="zh-CN" sz="900" dirty="0">
                <a:solidFill>
                  <a:schemeClr val="tx1">
                    <a:lumMod val="65000"/>
                    <a:lumOff val="35000"/>
                  </a:schemeClr>
                </a:solidFill>
                <a:latin typeface="Times New Roman" panose="02020603050405020304" charset="0"/>
                <a:ea typeface="思源宋体 CN" panose="02020400000000000000" pitchFamily="18" charset="-122"/>
                <a:cs typeface="Times New Roman" panose="02020603050405020304" charset="0"/>
                <a:sym typeface="+mn-ea"/>
              </a:endParaRPr>
            </a:p>
          </p:txBody>
        </p:sp>
      </p:grpSp>
      <p:cxnSp>
        <p:nvCxnSpPr>
          <p:cNvPr id="37" name="直接连接符 36"/>
          <p:cNvCxnSpPr/>
          <p:nvPr/>
        </p:nvCxnSpPr>
        <p:spPr>
          <a:xfrm>
            <a:off x="0" y="891159"/>
            <a:ext cx="12179808" cy="0"/>
          </a:xfrm>
          <a:prstGeom prst="line">
            <a:avLst/>
          </a:prstGeom>
          <a:ln w="12700">
            <a:gradFill>
              <a:gsLst>
                <a:gs pos="0">
                  <a:srgbClr val="7B32B2"/>
                </a:gs>
                <a:gs pos="100000">
                  <a:srgbClr val="401A5D"/>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建筑, 标志, 围栏&#10;&#10;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41300"/>
            <a:ext cx="860855" cy="608586"/>
          </a:xfrm>
          <a:prstGeom prst="rect">
            <a:avLst/>
          </a:prstGeom>
        </p:spPr>
      </p:pic>
      <p:pic>
        <p:nvPicPr>
          <p:cNvPr id="20" name="图片 19"/>
          <p:cNvPicPr>
            <a:picLocks noChangeAspect="1"/>
          </p:cNvPicPr>
          <p:nvPr/>
        </p:nvPicPr>
        <p:blipFill>
          <a:blip r:embed="rId6"/>
          <a:stretch>
            <a:fillRect/>
          </a:stretch>
        </p:blipFill>
        <p:spPr>
          <a:xfrm>
            <a:off x="8237220" y="3807460"/>
            <a:ext cx="3257550" cy="2759075"/>
          </a:xfrm>
          <a:prstGeom prst="rect">
            <a:avLst/>
          </a:prstGeom>
          <a:effectLst>
            <a:outerShdw blurRad="50800" dist="38100" dir="2700000" algn="tl" rotWithShape="0">
              <a:prstClr val="black">
                <a:alpha val="40000"/>
              </a:prstClr>
            </a:outerShdw>
          </a:effectLst>
        </p:spPr>
      </p:pic>
      <p:pic>
        <p:nvPicPr>
          <p:cNvPr id="46" name="图片 45" descr="建筑的摆设布局&#10;&#10;描述已自动生成"/>
          <p:cNvPicPr>
            <a:picLocks noChangeAspect="1"/>
          </p:cNvPicPr>
          <p:nvPr/>
        </p:nvPicPr>
        <p:blipFill rotWithShape="1">
          <a:blip r:embed="rId7"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8" name="图片 7" descr="1601734787413_.pic"/>
          <p:cNvPicPr>
            <a:picLocks noChangeAspect="1"/>
          </p:cNvPicPr>
          <p:nvPr/>
        </p:nvPicPr>
        <p:blipFill>
          <a:blip r:embed="rId8"/>
          <a:stretch>
            <a:fillRect/>
          </a:stretch>
        </p:blipFill>
        <p:spPr>
          <a:xfrm>
            <a:off x="695960" y="1076325"/>
            <a:ext cx="3673475" cy="2595245"/>
          </a:xfrm>
          <a:prstGeom prst="rect">
            <a:avLst/>
          </a:prstGeom>
          <a:effectLst>
            <a:outerShdw blurRad="50800" dist="38100" dir="2700000" algn="tl" rotWithShape="0">
              <a:prstClr val="black">
                <a:alpha val="40000"/>
              </a:prstClr>
            </a:outerShdw>
          </a:effectLst>
        </p:spPr>
      </p:pic>
      <p:pic>
        <p:nvPicPr>
          <p:cNvPr id="9" name="图片 8" descr="1611734787447_.pic"/>
          <p:cNvPicPr>
            <a:picLocks noChangeAspect="1"/>
          </p:cNvPicPr>
          <p:nvPr/>
        </p:nvPicPr>
        <p:blipFill>
          <a:blip r:embed="rId9"/>
          <a:stretch>
            <a:fillRect/>
          </a:stretch>
        </p:blipFill>
        <p:spPr>
          <a:xfrm>
            <a:off x="4506595" y="1072515"/>
            <a:ext cx="3600000" cy="2602939"/>
          </a:xfrm>
          <a:prstGeom prst="rect">
            <a:avLst/>
          </a:prstGeom>
          <a:effectLst>
            <a:outerShdw blurRad="50800" dist="38100" dir="2700000" algn="tl" rotWithShape="0">
              <a:prstClr val="black">
                <a:alpha val="40000"/>
              </a:prstClr>
            </a:outerShdw>
          </a:effectLst>
        </p:spPr>
      </p:pic>
      <p:pic>
        <p:nvPicPr>
          <p:cNvPr id="10" name="图片 9" descr="1621734787471_.pic"/>
          <p:cNvPicPr>
            <a:picLocks noChangeAspect="1"/>
          </p:cNvPicPr>
          <p:nvPr/>
        </p:nvPicPr>
        <p:blipFill>
          <a:blip r:embed="rId10"/>
          <a:stretch>
            <a:fillRect/>
          </a:stretch>
        </p:blipFill>
        <p:spPr>
          <a:xfrm>
            <a:off x="8237220" y="1080770"/>
            <a:ext cx="3246755" cy="2595245"/>
          </a:xfrm>
          <a:prstGeom prst="rect">
            <a:avLst/>
          </a:prstGeom>
          <a:effectLst>
            <a:outerShdw blurRad="50800" dist="38100" dir="2700000" algn="tl" rotWithShape="0">
              <a:prstClr val="black">
                <a:alpha val="40000"/>
              </a:prstClr>
            </a:outerShdw>
          </a:effectLst>
        </p:spPr>
      </p:pic>
      <p:sp>
        <p:nvSpPr>
          <p:cNvPr id="29" name="矩形 28"/>
          <p:cNvSpPr/>
          <p:nvPr/>
        </p:nvSpPr>
        <p:spPr>
          <a:xfrm>
            <a:off x="697230" y="3829050"/>
            <a:ext cx="7404100" cy="2759075"/>
          </a:xfrm>
          <a:prstGeom prst="rect">
            <a:avLst/>
          </a:prstGeom>
          <a:solidFill>
            <a:srgbClr val="F1F2F3"/>
          </a:solidFill>
          <a:ln w="19050">
            <a:solidFill>
              <a:srgbClr val="660874"/>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1207770" y="4396105"/>
            <a:ext cx="6188710" cy="2027555"/>
          </a:xfrm>
          <a:prstGeom prst="rect">
            <a:avLst/>
          </a:prstGeom>
        </p:spPr>
        <p:txBody>
          <a:bodyPr wrap="square">
            <a:spAutoFit/>
          </a:bodyPr>
          <a:p>
            <a:pPr indent="457200" algn="just" defTabSz="266700" fontAlgn="auto">
              <a:lnSpc>
                <a:spcPct val="140000"/>
              </a:lnSpc>
              <a:spcBef>
                <a:spcPts val="0"/>
              </a:spcBef>
              <a:spcAft>
                <a:spcPts val="0"/>
              </a:spcAft>
            </a:pPr>
            <a:r>
              <a:rPr lang="zh-CN" altLang="en-US">
                <a:latin typeface="微软雅黑" panose="020B0503020204020204" charset="-122"/>
                <a:ea typeface="微软雅黑" panose="020B0503020204020204" charset="-122"/>
                <a:cs typeface="微软雅黑" panose="020B0503020204020204" charset="-122"/>
              </a:rPr>
              <a:t>绘制各飞行路线图后</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经过观察发现</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在实验设置的多条飞行路线中</a:t>
            </a:r>
            <a:r>
              <a:rPr lang="en-US" altLang="zh-CN">
                <a:latin typeface="微软雅黑" panose="020B0503020204020204" charset="-122"/>
                <a:ea typeface="微软雅黑" panose="020B0503020204020204" charset="-122"/>
                <a:cs typeface="微软雅黑" panose="020B0503020204020204" charset="-122"/>
              </a:rPr>
              <a:t>，</a:t>
            </a:r>
            <a:r>
              <a:rPr lang="en-US" altLang="zh-CN" b="1">
                <a:solidFill>
                  <a:srgbClr val="660874"/>
                </a:solidFill>
                <a:latin typeface="微软雅黑" panose="020B0503020204020204" charset="-122"/>
                <a:ea typeface="微软雅黑" panose="020B0503020204020204" charset="-122"/>
                <a:cs typeface="微软雅黑" panose="020B0503020204020204" charset="-122"/>
                <a:sym typeface="+mn-ea"/>
              </a:rPr>
              <a:t>H,A1,A2,A3</a:t>
            </a:r>
            <a:r>
              <a:rPr lang="zh-CN" altLang="en-US">
                <a:latin typeface="微软雅黑" panose="020B0503020204020204" charset="-122"/>
                <a:ea typeface="微软雅黑" panose="020B0503020204020204" charset="-122"/>
                <a:cs typeface="微软雅黑" panose="020B0503020204020204" charset="-122"/>
                <a:sym typeface="+mn-ea"/>
              </a:rPr>
              <a:t>四条路线</a:t>
            </a:r>
            <a:r>
              <a:rPr lang="zh-CN" altLang="en-US">
                <a:latin typeface="微软雅黑" panose="020B0503020204020204" charset="-122"/>
                <a:ea typeface="微软雅黑" panose="020B0503020204020204" charset="-122"/>
                <a:cs typeface="微软雅黑" panose="020B0503020204020204" charset="-122"/>
              </a:rPr>
              <a:t>与其余路线的轨迹差异过大</a:t>
            </a:r>
            <a:r>
              <a:rPr lang="en-US" altLang="zh-CN">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457200" algn="just" defTabSz="266700" fontAlgn="auto">
              <a:lnSpc>
                <a:spcPct val="140000"/>
              </a:lnSpc>
              <a:spcBef>
                <a:spcPts val="0"/>
              </a:spcBef>
              <a:spcAft>
                <a:spcPts val="0"/>
              </a:spcAft>
            </a:pPr>
            <a:r>
              <a:rPr lang="zh-CN" altLang="en-US">
                <a:solidFill>
                  <a:schemeClr val="tx1"/>
                </a:solidFill>
                <a:latin typeface="微软雅黑" panose="020B0503020204020204" charset="-122"/>
                <a:ea typeface="微软雅黑" panose="020B0503020204020204" charset="-122"/>
                <a:cs typeface="微软雅黑" panose="020B0503020204020204" charset="-122"/>
              </a:rPr>
              <a:t>其</a:t>
            </a:r>
            <a:r>
              <a:rPr lang="zh-CN" altLang="en-US">
                <a:solidFill>
                  <a:srgbClr val="660874"/>
                </a:solidFill>
                <a:latin typeface="微软雅黑" panose="020B0503020204020204" charset="-122"/>
                <a:ea typeface="微软雅黑" panose="020B0503020204020204" charset="-122"/>
                <a:cs typeface="微软雅黑" panose="020B0503020204020204" charset="-122"/>
              </a:rPr>
              <a:t>飞行条件</a:t>
            </a:r>
            <a:r>
              <a:rPr lang="zh-CN" altLang="en-US">
                <a:latin typeface="微软雅黑" panose="020B0503020204020204" charset="-122"/>
                <a:ea typeface="微软雅黑" panose="020B0503020204020204" charset="-122"/>
                <a:cs typeface="微软雅黑" panose="020B0503020204020204" charset="-122"/>
              </a:rPr>
              <a:t>和</a:t>
            </a:r>
            <a:r>
              <a:rPr lang="zh-CN" altLang="en-US">
                <a:solidFill>
                  <a:srgbClr val="660874"/>
                </a:solidFill>
                <a:latin typeface="微软雅黑" panose="020B0503020204020204" charset="-122"/>
                <a:ea typeface="微软雅黑" panose="020B0503020204020204" charset="-122"/>
                <a:cs typeface="微软雅黑" panose="020B0503020204020204" charset="-122"/>
              </a:rPr>
              <a:t>能耗特性</a:t>
            </a:r>
            <a:r>
              <a:rPr lang="zh-CN" altLang="en-US">
                <a:latin typeface="微软雅黑" panose="020B0503020204020204" charset="-122"/>
                <a:ea typeface="微软雅黑" panose="020B0503020204020204" charset="-122"/>
                <a:cs typeface="微软雅黑" panose="020B0503020204020204" charset="-122"/>
              </a:rPr>
              <a:t>可能</a:t>
            </a:r>
            <a:r>
              <a:rPr lang="zh-CN" altLang="en-US">
                <a:solidFill>
                  <a:srgbClr val="660874"/>
                </a:solidFill>
                <a:latin typeface="微软雅黑" panose="020B0503020204020204" charset="-122"/>
                <a:ea typeface="微软雅黑" panose="020B0503020204020204" charset="-122"/>
                <a:cs typeface="微软雅黑" panose="020B0503020204020204" charset="-122"/>
              </a:rPr>
              <a:t>存在显著差异</a:t>
            </a:r>
            <a:r>
              <a:rPr lang="zh-CN" altLang="en-US">
                <a:latin typeface="微软雅黑" panose="020B0503020204020204" charset="-122"/>
                <a:ea typeface="微软雅黑" panose="020B0503020204020204" charset="-122"/>
                <a:cs typeface="微软雅黑" panose="020B0503020204020204" charset="-122"/>
              </a:rPr>
              <a:t>，因此将其数据剔除，以便进行更为精准的对比分析。</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8237220" y="3807460"/>
            <a:ext cx="584835" cy="460375"/>
          </a:xfrm>
          <a:prstGeom prst="rect">
            <a:avLst/>
          </a:prstGeom>
          <a:noFill/>
        </p:spPr>
        <p:txBody>
          <a:bodyPr wrap="square" rtlCol="0">
            <a:spAutoFit/>
          </a:bodyPr>
          <a:p>
            <a:r>
              <a:rPr lang="en-US" altLang="zh-CN" sz="2400" b="1">
                <a:solidFill>
                  <a:srgbClr val="660874"/>
                </a:solidFill>
                <a:latin typeface="微软雅黑" panose="020B0503020204020204" charset="-122"/>
                <a:ea typeface="微软雅黑" panose="020B0503020204020204" charset="-122"/>
              </a:rPr>
              <a:t>H</a:t>
            </a:r>
            <a:endParaRPr lang="en-US" altLang="zh-CN" sz="2400" b="1">
              <a:solidFill>
                <a:srgbClr val="660874"/>
              </a:solidFill>
              <a:latin typeface="微软雅黑" panose="020B0503020204020204" charset="-122"/>
              <a:ea typeface="微软雅黑" panose="020B0503020204020204" charset="-122"/>
            </a:endParaRPr>
          </a:p>
        </p:txBody>
      </p:sp>
      <p:sp>
        <p:nvSpPr>
          <p:cNvPr id="22" name="文本框 21"/>
          <p:cNvSpPr txBox="1"/>
          <p:nvPr/>
        </p:nvSpPr>
        <p:spPr>
          <a:xfrm>
            <a:off x="695960" y="1099185"/>
            <a:ext cx="584835" cy="460375"/>
          </a:xfrm>
          <a:prstGeom prst="rect">
            <a:avLst/>
          </a:prstGeom>
          <a:noFill/>
        </p:spPr>
        <p:txBody>
          <a:bodyPr wrap="square" rtlCol="0">
            <a:spAutoFit/>
          </a:bodyPr>
          <a:p>
            <a:r>
              <a:rPr lang="en-US" altLang="zh-CN" sz="2400" b="1">
                <a:solidFill>
                  <a:srgbClr val="660874"/>
                </a:solidFill>
                <a:latin typeface="微软雅黑" panose="020B0503020204020204" charset="-122"/>
                <a:ea typeface="微软雅黑" panose="020B0503020204020204" charset="-122"/>
              </a:rPr>
              <a:t>R1</a:t>
            </a:r>
            <a:endParaRPr lang="en-US" altLang="zh-CN" sz="2400" b="1">
              <a:solidFill>
                <a:srgbClr val="660874"/>
              </a:solidFill>
              <a:latin typeface="微软雅黑" panose="020B0503020204020204" charset="-122"/>
              <a:ea typeface="微软雅黑" panose="020B0503020204020204" charset="-122"/>
            </a:endParaRPr>
          </a:p>
        </p:txBody>
      </p:sp>
      <p:sp>
        <p:nvSpPr>
          <p:cNvPr id="27" name="文本框 26"/>
          <p:cNvSpPr txBox="1"/>
          <p:nvPr/>
        </p:nvSpPr>
        <p:spPr>
          <a:xfrm>
            <a:off x="4518025" y="1051560"/>
            <a:ext cx="584835" cy="460375"/>
          </a:xfrm>
          <a:prstGeom prst="rect">
            <a:avLst/>
          </a:prstGeom>
          <a:noFill/>
        </p:spPr>
        <p:txBody>
          <a:bodyPr wrap="square" rtlCol="0">
            <a:spAutoFit/>
          </a:bodyPr>
          <a:p>
            <a:r>
              <a:rPr lang="en-US" altLang="zh-CN" sz="2400" b="1">
                <a:solidFill>
                  <a:srgbClr val="660874"/>
                </a:solidFill>
                <a:latin typeface="微软雅黑" panose="020B0503020204020204" charset="-122"/>
                <a:ea typeface="微软雅黑" panose="020B0503020204020204" charset="-122"/>
              </a:rPr>
              <a:t>R6</a:t>
            </a:r>
            <a:endParaRPr lang="en-US" altLang="zh-CN" sz="2400" b="1">
              <a:solidFill>
                <a:srgbClr val="660874"/>
              </a:solidFill>
              <a:latin typeface="微软雅黑" panose="020B0503020204020204" charset="-122"/>
              <a:ea typeface="微软雅黑" panose="020B0503020204020204" charset="-122"/>
            </a:endParaRPr>
          </a:p>
        </p:txBody>
      </p:sp>
      <p:sp>
        <p:nvSpPr>
          <p:cNvPr id="28" name="文本框 27"/>
          <p:cNvSpPr txBox="1"/>
          <p:nvPr/>
        </p:nvSpPr>
        <p:spPr>
          <a:xfrm>
            <a:off x="8239760" y="1091565"/>
            <a:ext cx="584835" cy="460375"/>
          </a:xfrm>
          <a:prstGeom prst="rect">
            <a:avLst/>
          </a:prstGeom>
          <a:noFill/>
        </p:spPr>
        <p:txBody>
          <a:bodyPr wrap="square" rtlCol="0">
            <a:spAutoFit/>
          </a:bodyPr>
          <a:p>
            <a:r>
              <a:rPr lang="en-US" altLang="zh-CN" sz="2400" b="1">
                <a:solidFill>
                  <a:srgbClr val="660874"/>
                </a:solidFill>
                <a:latin typeface="微软雅黑" panose="020B0503020204020204" charset="-122"/>
                <a:ea typeface="微软雅黑" panose="020B0503020204020204" charset="-122"/>
              </a:rPr>
              <a:t>R7</a:t>
            </a:r>
            <a:endParaRPr lang="en-US" altLang="zh-CN" sz="2400" b="1">
              <a:solidFill>
                <a:srgbClr val="660874"/>
              </a:solidFill>
              <a:latin typeface="微软雅黑" panose="020B0503020204020204" charset="-122"/>
              <a:ea typeface="微软雅黑" panose="020B0503020204020204" charset="-122"/>
            </a:endParaRPr>
          </a:p>
        </p:txBody>
      </p:sp>
      <p:sp>
        <p:nvSpPr>
          <p:cNvPr id="30" name="文本框 29"/>
          <p:cNvSpPr txBox="1"/>
          <p:nvPr/>
        </p:nvSpPr>
        <p:spPr>
          <a:xfrm>
            <a:off x="1280795" y="4050665"/>
            <a:ext cx="1788160" cy="398780"/>
          </a:xfrm>
          <a:prstGeom prst="rect">
            <a:avLst/>
          </a:prstGeom>
        </p:spPr>
        <p:txBody>
          <a:bodyPr wrap="square">
            <a:spAutoFit/>
          </a:bodyPr>
          <a:p>
            <a:pPr defTabSz="266700"/>
            <a:r>
              <a:rPr lang="zh-CN" altLang="en-US" sz="2000" b="1">
                <a:solidFill>
                  <a:srgbClr val="660874"/>
                </a:solidFill>
                <a:latin typeface="微软雅黑" panose="020B0503020204020204" charset="-122"/>
                <a:ea typeface="微软雅黑" panose="020B0503020204020204" charset="-122"/>
              </a:rPr>
              <a:t>飞行路线</a:t>
            </a:r>
            <a:r>
              <a:rPr lang="zh-CN" altLang="en-US" sz="2000" b="1">
                <a:solidFill>
                  <a:srgbClr val="660874"/>
                </a:solidFill>
                <a:latin typeface="微软雅黑" panose="020B0503020204020204" charset="-122"/>
                <a:ea typeface="微软雅黑" panose="020B0503020204020204" charset="-122"/>
              </a:rPr>
              <a:t>异常</a:t>
            </a:r>
            <a:endParaRPr lang="zh-CN" altLang="en-US" sz="2000" b="1">
              <a:solidFill>
                <a:srgbClr val="660874"/>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TABLE_ENDDRAG_ORIGIN_RECT" val="672*378"/>
  <p:tag name="TABLE_ENDDRAG_RECT" val="250*126*672*378"/>
</p:tagLst>
</file>

<file path=ppt/tags/tag10.xml><?xml version="1.0" encoding="utf-8"?>
<p:tagLst xmlns:p="http://schemas.openxmlformats.org/presentationml/2006/main">
  <p:tag name="TABLE_ENDDRAG_ORIGIN_RECT" val="873*161"/>
  <p:tag name="TABLE_ENDDRAG_RECT" val="67*253*873*161"/>
</p:tagLst>
</file>

<file path=ppt/tags/tag11.xml><?xml version="1.0" encoding="utf-8"?>
<p:tagLst xmlns:p="http://schemas.openxmlformats.org/presentationml/2006/main">
  <p:tag name="TABLE_ENDDRAG_ORIGIN_RECT" val="370*352"/>
  <p:tag name="TABLE_ENDDRAG_RECT" val="17*115*370*352"/>
</p:tagLst>
</file>

<file path=ppt/tags/tag12.xml><?xml version="1.0" encoding="utf-8"?>
<p:tagLst xmlns:p="http://schemas.openxmlformats.org/presentationml/2006/main">
  <p:tag name="TABLE_ENDDRAG_ORIGIN_RECT" val="410*115"/>
  <p:tag name="TABLE_ENDDRAG_RECT" val="530*289*410*115"/>
</p:tagLst>
</file>

<file path=ppt/tags/tag13.xml><?xml version="1.0" encoding="utf-8"?>
<p:tagLst xmlns:p="http://schemas.openxmlformats.org/presentationml/2006/main">
  <p:tag name="TABLE_ENDDRAG_ORIGIN_RECT" val="400*371"/>
  <p:tag name="TABLE_ENDDRAG_RECT" val="17*115*400*371"/>
</p:tagLst>
</file>

<file path=ppt/tags/tag14.xml><?xml version="1.0" encoding="utf-8"?>
<p:tagLst xmlns:p="http://schemas.openxmlformats.org/presentationml/2006/main">
  <p:tag name="TABLE_ENDDRAG_ORIGIN_RECT" val="407*145"/>
  <p:tag name="TABLE_ENDDRAG_RECT" val="534*289*407*145"/>
</p:tagLst>
</file>

<file path=ppt/tags/tag15.xml><?xml version="1.0" encoding="utf-8"?>
<p:tagLst xmlns:p="http://schemas.openxmlformats.org/presentationml/2006/main">
  <p:tag name="TABLE_ENDDRAG_ORIGIN_RECT" val="400*372"/>
  <p:tag name="TABLE_ENDDRAG_RECT" val="17*115*400*372"/>
</p:tagLst>
</file>

<file path=ppt/tags/tag16.xml><?xml version="1.0" encoding="utf-8"?>
<p:tagLst xmlns:p="http://schemas.openxmlformats.org/presentationml/2006/main">
  <p:tag name="TABLE_ENDDRAG_ORIGIN_RECT" val="873*180"/>
  <p:tag name="TABLE_ENDDRAG_RECT" val="67*253*873*180"/>
</p:tagLst>
</file>

<file path=ppt/tags/tag17.xml><?xml version="1.0" encoding="utf-8"?>
<p:tagLst xmlns:p="http://schemas.openxmlformats.org/presentationml/2006/main">
  <p:tag name="TABLE_ENDDRAG_ORIGIN_RECT" val="409*371"/>
  <p:tag name="TABLE_ENDDRAG_RECT" val="18*115*409*372"/>
</p:tagLst>
</file>

<file path=ppt/tags/tag18.xml><?xml version="1.0" encoding="utf-8"?>
<p:tagLst xmlns:p="http://schemas.openxmlformats.org/presentationml/2006/main">
  <p:tag name="TABLE_ENDDRAG_ORIGIN_RECT" val="364*125"/>
  <p:tag name="TABLE_ENDDRAG_RECT" val="576*289*364*125"/>
</p:tagLst>
</file>

<file path=ppt/tags/tag19.xml><?xml version="1.0" encoding="utf-8"?>
<p:tagLst xmlns:p="http://schemas.openxmlformats.org/presentationml/2006/main">
  <p:tag name="TABLE_ENDDRAG_ORIGIN_RECT" val="893*307"/>
  <p:tag name="TABLE_ENDDRAG_RECT" val="34*90*893*307"/>
</p:tagLst>
</file>

<file path=ppt/tags/tag2.xml><?xml version="1.0" encoding="utf-8"?>
<p:tagLst xmlns:p="http://schemas.openxmlformats.org/presentationml/2006/main">
  <p:tag name="TABLE_ENDDRAG_ORIGIN_RECT" val="467*116"/>
  <p:tag name="TABLE_ENDDRAG_RECT" val="473*100*467*117"/>
</p:tagLst>
</file>

<file path=ppt/tags/tag20.xml><?xml version="1.0" encoding="utf-8"?>
<p:tagLst xmlns:p="http://schemas.openxmlformats.org/presentationml/2006/main">
  <p:tag name="commondata" val="eyJoZGlkIjoiYTI5OTE4MzMzNDI2N2ZlNGQxNTU2OGE3Nzc4ZmMxZTIifQ=="/>
</p:tagLst>
</file>

<file path=ppt/tags/tag3.xml><?xml version="1.0" encoding="utf-8"?>
<p:tagLst xmlns:p="http://schemas.openxmlformats.org/presentationml/2006/main">
  <p:tag name="TABLE_ENDDRAG_ORIGIN_RECT" val="400*369"/>
  <p:tag name="TABLE_ENDDRAG_RECT" val="18*120*400*369"/>
</p:tagLst>
</file>

<file path=ppt/tags/tag4.xml><?xml version="1.0" encoding="utf-8"?>
<p:tagLst xmlns:p="http://schemas.openxmlformats.org/presentationml/2006/main">
  <p:tag name="TABLE_ENDDRAG_ORIGIN_RECT" val="399*113"/>
  <p:tag name="TABLE_ENDDRAG_RECT" val="533*292*399*113"/>
</p:tagLst>
</file>

<file path=ppt/tags/tag5.xml><?xml version="1.0" encoding="utf-8"?>
<p:tagLst xmlns:p="http://schemas.openxmlformats.org/presentationml/2006/main">
  <p:tag name="TABLE_ENDDRAG_ORIGIN_RECT" val="400*372"/>
  <p:tag name="TABLE_ENDDRAG_RECT" val="17*115*400*372"/>
</p:tagLst>
</file>

<file path=ppt/tags/tag6.xml><?xml version="1.0" encoding="utf-8"?>
<p:tagLst xmlns:p="http://schemas.openxmlformats.org/presentationml/2006/main">
  <p:tag name="TABLE_ENDDRAG_ORIGIN_RECT" val="873*160"/>
  <p:tag name="TABLE_ENDDRAG_RECT" val="67*253*873*160"/>
</p:tagLst>
</file>

<file path=ppt/tags/tag7.xml><?xml version="1.0" encoding="utf-8"?>
<p:tagLst xmlns:p="http://schemas.openxmlformats.org/presentationml/2006/main">
  <p:tag name="TABLE_ENDDRAG_ORIGIN_RECT" val="400*372"/>
  <p:tag name="TABLE_ENDDRAG_RECT" val="17*115*400*372"/>
</p:tagLst>
</file>

<file path=ppt/tags/tag8.xml><?xml version="1.0" encoding="utf-8"?>
<p:tagLst xmlns:p="http://schemas.openxmlformats.org/presentationml/2006/main">
  <p:tag name="TABLE_ENDDRAG_ORIGIN_RECT" val="873*158"/>
  <p:tag name="TABLE_ENDDRAG_RECT" val="67*253*873*158"/>
</p:tagLst>
</file>

<file path=ppt/tags/tag9.xml><?xml version="1.0" encoding="utf-8"?>
<p:tagLst xmlns:p="http://schemas.openxmlformats.org/presentationml/2006/main">
  <p:tag name="TABLE_ENDDRAG_ORIGIN_RECT" val="400*381"/>
  <p:tag name="TABLE_ENDDRAG_RECT" val="16*115*400*3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16347</Words>
  <Application>WPS 演示</Application>
  <PresentationFormat>宽屏</PresentationFormat>
  <Paragraphs>2862</Paragraphs>
  <Slides>51</Slides>
  <Notes>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51</vt:i4>
      </vt:variant>
    </vt:vector>
  </HeadingPairs>
  <TitlesOfParts>
    <vt:vector size="75" baseType="lpstr">
      <vt:lpstr>Arial</vt:lpstr>
      <vt:lpstr>宋体</vt:lpstr>
      <vt:lpstr>Wingdings</vt:lpstr>
      <vt:lpstr>Arial</vt:lpstr>
      <vt:lpstr>微软雅黑 Light</vt:lpstr>
      <vt:lpstr>微软雅黑</vt:lpstr>
      <vt:lpstr>Calibri</vt:lpstr>
      <vt:lpstr>Times New Roman Regular</vt:lpstr>
      <vt:lpstr>Times New Roman</vt:lpstr>
      <vt:lpstr>思源宋体 CN</vt:lpstr>
      <vt:lpstr>思源宋体 CN Heavy</vt:lpstr>
      <vt:lpstr>启功字体简体</vt:lpstr>
      <vt:lpstr>思源宋体 CN</vt:lpstr>
      <vt:lpstr>Century Gothic</vt:lpstr>
      <vt:lpstr>Source Han Serif SC</vt:lpstr>
      <vt:lpstr>Times New Roman Bold</vt:lpstr>
      <vt:lpstr>等线</vt:lpstr>
      <vt:lpstr>Arial Unicode MS</vt:lpstr>
      <vt:lpstr>等线 Light</vt:lpstr>
      <vt:lpstr>Wingdings</vt:lpstr>
      <vt:lpstr>Times New Roman</vt:lpstr>
      <vt:lpstr>Cambria Math</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谢奕飞</cp:lastModifiedBy>
  <cp:revision>28</cp:revision>
  <dcterms:created xsi:type="dcterms:W3CDTF">2024-12-24T01:05:00Z</dcterms:created>
  <dcterms:modified xsi:type="dcterms:W3CDTF">2024-12-24T02:03:38Z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F3E4B9AA0CAC48C2AE1A38B2C179489F_12</vt:lpwstr>
  </property>
  <property fmtid="{D5CDD505-2E9C-101B-9397-08002B2CF9AE}" pid="3" name="KSOProductBuildVer">
    <vt:lpwstr>2052-12.1.0.18608</vt:lpwstr>
  </property>
</Properties>
</file>